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97" r:id="rId4"/>
    <p:sldId id="261" r:id="rId5"/>
    <p:sldId id="263" r:id="rId6"/>
    <p:sldId id="259" r:id="rId7"/>
    <p:sldId id="266" r:id="rId8"/>
    <p:sldId id="270" r:id="rId9"/>
    <p:sldId id="304" r:id="rId10"/>
    <p:sldId id="305" r:id="rId11"/>
    <p:sldId id="268" r:id="rId12"/>
    <p:sldId id="296" r:id="rId13"/>
    <p:sldId id="298" r:id="rId14"/>
    <p:sldId id="271" r:id="rId15"/>
    <p:sldId id="272" r:id="rId16"/>
    <p:sldId id="265" r:id="rId17"/>
    <p:sldId id="306" r:id="rId18"/>
    <p:sldId id="277" r:id="rId19"/>
    <p:sldId id="279" r:id="rId20"/>
    <p:sldId id="280" r:id="rId21"/>
    <p:sldId id="302" r:id="rId22"/>
    <p:sldId id="281" r:id="rId23"/>
    <p:sldId id="282" r:id="rId24"/>
    <p:sldId id="303" r:id="rId25"/>
    <p:sldId id="284" r:id="rId26"/>
    <p:sldId id="285" r:id="rId27"/>
    <p:sldId id="286" r:id="rId28"/>
    <p:sldId id="288" r:id="rId29"/>
    <p:sldId id="291" r:id="rId30"/>
    <p:sldId id="301" r:id="rId31"/>
    <p:sldId id="273" r:id="rId32"/>
    <p:sldId id="300" r:id="rId3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8674514407878855E-2"/>
          <c:y val="4.96015479589580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0798162729658795"/>
          <c:y val="0.14813577587031254"/>
          <c:w val="0.88924059492563434"/>
          <c:h val="0.68520567499950913"/>
        </c:manualLayout>
      </c:layout>
      <c:lineChart>
        <c:grouping val="standard"/>
        <c:varyColors val="0"/>
        <c:ser>
          <c:idx val="0"/>
          <c:order val="0"/>
          <c:tx>
            <c:strRef>
              <c:f>'DRX to BPS'!$B$1</c:f>
              <c:strCache>
                <c:ptCount val="1"/>
                <c:pt idx="0">
                  <c:v>ΔΡΧ/ΛΙΡΑ</c:v>
                </c:pt>
              </c:strCache>
            </c:strRef>
          </c:tx>
          <c:spPr>
            <a:ln w="34925" cap="rnd">
              <a:solidFill>
                <a:srgbClr val="3939F7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5.1652887139107609E-2"/>
                  <c:y val="5.76622193059200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F8-491F-98EB-3896770874F2}"/>
                </c:ext>
              </c:extLst>
            </c:dLbl>
            <c:dLbl>
              <c:idx val="47"/>
              <c:layout>
                <c:manualLayout>
                  <c:x val="-8.4986220472440949E-2"/>
                  <c:y val="3.9143700787401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F8-491F-98EB-3896770874F2}"/>
                </c:ext>
              </c:extLst>
            </c:dLbl>
            <c:dLbl>
              <c:idx val="62"/>
              <c:layout>
                <c:manualLayout>
                  <c:x val="-1.8058408473879531E-2"/>
                  <c:y val="4.14695614056785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905986368111844E-2"/>
                      <c:h val="7.15387865668456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2F8-491F-98EB-3896770874F2}"/>
                </c:ext>
              </c:extLst>
            </c:dLbl>
            <c:dLbl>
              <c:idx val="65"/>
              <c:layout>
                <c:manualLayout>
                  <c:x val="-5.0395888013998247E-2"/>
                  <c:y val="-5.34488918051910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F8-491F-98EB-3896770874F2}"/>
                </c:ext>
              </c:extLst>
            </c:dLbl>
            <c:dLbl>
              <c:idx val="104"/>
              <c:layout>
                <c:manualLayout>
                  <c:x val="-2.8042531977646952E-2"/>
                  <c:y val="5.48800716859222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F8-491F-98EB-3896770874F2}"/>
                </c:ext>
              </c:extLst>
            </c:dLbl>
            <c:dLbl>
              <c:idx val="1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F8-491F-98EB-3896770874F2}"/>
                </c:ext>
              </c:extLst>
            </c:dLbl>
            <c:dLbl>
              <c:idx val="125"/>
              <c:layout>
                <c:manualLayout>
                  <c:x val="0"/>
                  <c:y val="-7.1967410323709541E-2"/>
                </c:manualLayout>
              </c:layout>
              <c:numFmt formatCode="#,##0" sourceLinked="0"/>
              <c:spPr>
                <a:noFill/>
                <a:ln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F8-491F-98EB-3896770874F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'DRX to BPS'!$A$2:$A$127</c:f>
              <c:numCache>
                <c:formatCode>[$-409]mmm\-yy;@</c:formatCode>
                <c:ptCount val="126"/>
                <c:pt idx="0">
                  <c:v>6576</c:v>
                </c:pt>
                <c:pt idx="1">
                  <c:v>6607</c:v>
                </c:pt>
                <c:pt idx="2">
                  <c:v>6635</c:v>
                </c:pt>
                <c:pt idx="3">
                  <c:v>6666</c:v>
                </c:pt>
                <c:pt idx="4">
                  <c:v>6696</c:v>
                </c:pt>
                <c:pt idx="5">
                  <c:v>6727</c:v>
                </c:pt>
                <c:pt idx="6">
                  <c:v>6757</c:v>
                </c:pt>
                <c:pt idx="7">
                  <c:v>6788</c:v>
                </c:pt>
                <c:pt idx="8">
                  <c:v>6819</c:v>
                </c:pt>
                <c:pt idx="9">
                  <c:v>6849</c:v>
                </c:pt>
                <c:pt idx="10">
                  <c:v>6880</c:v>
                </c:pt>
                <c:pt idx="11">
                  <c:v>6910</c:v>
                </c:pt>
                <c:pt idx="12">
                  <c:v>6941</c:v>
                </c:pt>
                <c:pt idx="13">
                  <c:v>6972</c:v>
                </c:pt>
                <c:pt idx="14">
                  <c:v>7000</c:v>
                </c:pt>
                <c:pt idx="15">
                  <c:v>7031</c:v>
                </c:pt>
                <c:pt idx="16">
                  <c:v>7061</c:v>
                </c:pt>
                <c:pt idx="17">
                  <c:v>7092</c:v>
                </c:pt>
                <c:pt idx="18">
                  <c:v>7122</c:v>
                </c:pt>
                <c:pt idx="19">
                  <c:v>7153</c:v>
                </c:pt>
                <c:pt idx="20">
                  <c:v>7184</c:v>
                </c:pt>
                <c:pt idx="21">
                  <c:v>7214</c:v>
                </c:pt>
                <c:pt idx="22">
                  <c:v>7245</c:v>
                </c:pt>
                <c:pt idx="23">
                  <c:v>7275</c:v>
                </c:pt>
                <c:pt idx="24">
                  <c:v>7306</c:v>
                </c:pt>
                <c:pt idx="25">
                  <c:v>7337</c:v>
                </c:pt>
                <c:pt idx="26">
                  <c:v>7366</c:v>
                </c:pt>
                <c:pt idx="27">
                  <c:v>7397</c:v>
                </c:pt>
                <c:pt idx="28">
                  <c:v>7427</c:v>
                </c:pt>
                <c:pt idx="29">
                  <c:v>7458</c:v>
                </c:pt>
                <c:pt idx="30">
                  <c:v>7488</c:v>
                </c:pt>
                <c:pt idx="31">
                  <c:v>7519</c:v>
                </c:pt>
                <c:pt idx="32">
                  <c:v>7550</c:v>
                </c:pt>
                <c:pt idx="33">
                  <c:v>7580</c:v>
                </c:pt>
                <c:pt idx="34">
                  <c:v>7611</c:v>
                </c:pt>
                <c:pt idx="35">
                  <c:v>7641</c:v>
                </c:pt>
                <c:pt idx="36">
                  <c:v>7672</c:v>
                </c:pt>
                <c:pt idx="37">
                  <c:v>7703</c:v>
                </c:pt>
                <c:pt idx="38">
                  <c:v>7731</c:v>
                </c:pt>
                <c:pt idx="39">
                  <c:v>7762</c:v>
                </c:pt>
                <c:pt idx="40">
                  <c:v>7792</c:v>
                </c:pt>
                <c:pt idx="41">
                  <c:v>7823</c:v>
                </c:pt>
                <c:pt idx="42">
                  <c:v>7853</c:v>
                </c:pt>
                <c:pt idx="43">
                  <c:v>7884</c:v>
                </c:pt>
                <c:pt idx="44">
                  <c:v>7915</c:v>
                </c:pt>
                <c:pt idx="45">
                  <c:v>7945</c:v>
                </c:pt>
                <c:pt idx="46">
                  <c:v>7976</c:v>
                </c:pt>
                <c:pt idx="47">
                  <c:v>8006</c:v>
                </c:pt>
                <c:pt idx="48">
                  <c:v>8037</c:v>
                </c:pt>
                <c:pt idx="49">
                  <c:v>8068</c:v>
                </c:pt>
                <c:pt idx="50">
                  <c:v>8096</c:v>
                </c:pt>
                <c:pt idx="51">
                  <c:v>8127</c:v>
                </c:pt>
                <c:pt idx="52">
                  <c:v>8157</c:v>
                </c:pt>
                <c:pt idx="53">
                  <c:v>8188</c:v>
                </c:pt>
                <c:pt idx="54">
                  <c:v>8218</c:v>
                </c:pt>
                <c:pt idx="55">
                  <c:v>8249</c:v>
                </c:pt>
                <c:pt idx="56">
                  <c:v>8280</c:v>
                </c:pt>
                <c:pt idx="57">
                  <c:v>8310</c:v>
                </c:pt>
                <c:pt idx="58">
                  <c:v>8341</c:v>
                </c:pt>
                <c:pt idx="59">
                  <c:v>8371</c:v>
                </c:pt>
                <c:pt idx="60">
                  <c:v>8402</c:v>
                </c:pt>
                <c:pt idx="61">
                  <c:v>8433</c:v>
                </c:pt>
                <c:pt idx="62">
                  <c:v>8461</c:v>
                </c:pt>
                <c:pt idx="63">
                  <c:v>8492</c:v>
                </c:pt>
                <c:pt idx="64">
                  <c:v>8522</c:v>
                </c:pt>
                <c:pt idx="65">
                  <c:v>8553</c:v>
                </c:pt>
                <c:pt idx="66">
                  <c:v>8583</c:v>
                </c:pt>
                <c:pt idx="67">
                  <c:v>8614</c:v>
                </c:pt>
                <c:pt idx="68">
                  <c:v>8645</c:v>
                </c:pt>
                <c:pt idx="69">
                  <c:v>8675</c:v>
                </c:pt>
                <c:pt idx="70">
                  <c:v>8706</c:v>
                </c:pt>
                <c:pt idx="71">
                  <c:v>8736</c:v>
                </c:pt>
                <c:pt idx="72">
                  <c:v>8767</c:v>
                </c:pt>
                <c:pt idx="73">
                  <c:v>8798</c:v>
                </c:pt>
                <c:pt idx="74">
                  <c:v>8827</c:v>
                </c:pt>
                <c:pt idx="75">
                  <c:v>8858</c:v>
                </c:pt>
                <c:pt idx="76">
                  <c:v>8888</c:v>
                </c:pt>
                <c:pt idx="77">
                  <c:v>8919</c:v>
                </c:pt>
                <c:pt idx="78">
                  <c:v>8949</c:v>
                </c:pt>
                <c:pt idx="79">
                  <c:v>8980</c:v>
                </c:pt>
                <c:pt idx="80">
                  <c:v>9011</c:v>
                </c:pt>
                <c:pt idx="81">
                  <c:v>9041</c:v>
                </c:pt>
                <c:pt idx="82">
                  <c:v>9072</c:v>
                </c:pt>
                <c:pt idx="83">
                  <c:v>9102</c:v>
                </c:pt>
                <c:pt idx="84">
                  <c:v>9133</c:v>
                </c:pt>
                <c:pt idx="85">
                  <c:v>9164</c:v>
                </c:pt>
                <c:pt idx="86">
                  <c:v>9192</c:v>
                </c:pt>
                <c:pt idx="87">
                  <c:v>9223</c:v>
                </c:pt>
                <c:pt idx="88">
                  <c:v>9253</c:v>
                </c:pt>
                <c:pt idx="89">
                  <c:v>9284</c:v>
                </c:pt>
                <c:pt idx="90">
                  <c:v>9314</c:v>
                </c:pt>
                <c:pt idx="91">
                  <c:v>9345</c:v>
                </c:pt>
                <c:pt idx="92">
                  <c:v>9376</c:v>
                </c:pt>
                <c:pt idx="93">
                  <c:v>9406</c:v>
                </c:pt>
                <c:pt idx="94">
                  <c:v>9437</c:v>
                </c:pt>
                <c:pt idx="95">
                  <c:v>9467</c:v>
                </c:pt>
                <c:pt idx="96">
                  <c:v>9498</c:v>
                </c:pt>
                <c:pt idx="97">
                  <c:v>9529</c:v>
                </c:pt>
                <c:pt idx="98">
                  <c:v>9557</c:v>
                </c:pt>
                <c:pt idx="99">
                  <c:v>9588</c:v>
                </c:pt>
                <c:pt idx="100">
                  <c:v>9618</c:v>
                </c:pt>
                <c:pt idx="101">
                  <c:v>9649</c:v>
                </c:pt>
                <c:pt idx="102">
                  <c:v>9679</c:v>
                </c:pt>
                <c:pt idx="103">
                  <c:v>9710</c:v>
                </c:pt>
                <c:pt idx="104">
                  <c:v>9741</c:v>
                </c:pt>
                <c:pt idx="105">
                  <c:v>9771</c:v>
                </c:pt>
                <c:pt idx="106">
                  <c:v>9802</c:v>
                </c:pt>
                <c:pt idx="107">
                  <c:v>9832</c:v>
                </c:pt>
                <c:pt idx="108">
                  <c:v>9863</c:v>
                </c:pt>
                <c:pt idx="109">
                  <c:v>9894</c:v>
                </c:pt>
                <c:pt idx="110">
                  <c:v>9922</c:v>
                </c:pt>
                <c:pt idx="111">
                  <c:v>9953</c:v>
                </c:pt>
                <c:pt idx="112">
                  <c:v>9983</c:v>
                </c:pt>
                <c:pt idx="113">
                  <c:v>10014</c:v>
                </c:pt>
                <c:pt idx="114">
                  <c:v>10044</c:v>
                </c:pt>
                <c:pt idx="115">
                  <c:v>10075</c:v>
                </c:pt>
                <c:pt idx="116">
                  <c:v>10106</c:v>
                </c:pt>
                <c:pt idx="117">
                  <c:v>10136</c:v>
                </c:pt>
                <c:pt idx="118">
                  <c:v>10167</c:v>
                </c:pt>
                <c:pt idx="119">
                  <c:v>10197</c:v>
                </c:pt>
                <c:pt idx="120">
                  <c:v>10228</c:v>
                </c:pt>
                <c:pt idx="121">
                  <c:v>10259</c:v>
                </c:pt>
                <c:pt idx="122">
                  <c:v>10288</c:v>
                </c:pt>
                <c:pt idx="123">
                  <c:v>10319</c:v>
                </c:pt>
                <c:pt idx="124">
                  <c:v>10349</c:v>
                </c:pt>
                <c:pt idx="125">
                  <c:v>10380</c:v>
                </c:pt>
              </c:numCache>
            </c:numRef>
          </c:cat>
          <c:val>
            <c:numRef>
              <c:f>'DRX to BPS'!$B$2:$B$127</c:f>
              <c:numCache>
                <c:formatCode>0.000</c:formatCode>
                <c:ptCount val="126"/>
                <c:pt idx="0">
                  <c:v>25.632499694824219</c:v>
                </c:pt>
                <c:pt idx="1">
                  <c:v>24.637500762939453</c:v>
                </c:pt>
                <c:pt idx="2">
                  <c:v>24.637500762939453</c:v>
                </c:pt>
                <c:pt idx="3">
                  <c:v>24.637500762939453</c:v>
                </c:pt>
                <c:pt idx="4">
                  <c:v>24.637500762939453</c:v>
                </c:pt>
                <c:pt idx="5">
                  <c:v>24.659999847412109</c:v>
                </c:pt>
                <c:pt idx="6">
                  <c:v>24.737499237060547</c:v>
                </c:pt>
                <c:pt idx="7">
                  <c:v>24.833000183105469</c:v>
                </c:pt>
                <c:pt idx="8">
                  <c:v>24.940000534057617</c:v>
                </c:pt>
                <c:pt idx="9">
                  <c:v>24.837499618530273</c:v>
                </c:pt>
                <c:pt idx="10">
                  <c:v>24.837499618530273</c:v>
                </c:pt>
                <c:pt idx="11">
                  <c:v>24.842500686645508</c:v>
                </c:pt>
                <c:pt idx="12">
                  <c:v>24.770000457763672</c:v>
                </c:pt>
                <c:pt idx="13">
                  <c:v>24.807500839233398</c:v>
                </c:pt>
                <c:pt idx="14">
                  <c:v>24.746000289916992</c:v>
                </c:pt>
                <c:pt idx="15">
                  <c:v>24.444999694824219</c:v>
                </c:pt>
                <c:pt idx="16">
                  <c:v>24.418500900268555</c:v>
                </c:pt>
                <c:pt idx="17">
                  <c:v>24.201999664306641</c:v>
                </c:pt>
                <c:pt idx="18">
                  <c:v>23.375999450683594</c:v>
                </c:pt>
                <c:pt idx="19">
                  <c:v>24.299999237060547</c:v>
                </c:pt>
                <c:pt idx="20">
                  <c:v>24.450199127197266</c:v>
                </c:pt>
                <c:pt idx="21">
                  <c:v>23.075000762939453</c:v>
                </c:pt>
                <c:pt idx="22">
                  <c:v>24.04949951171875</c:v>
                </c:pt>
                <c:pt idx="23">
                  <c:v>25.265100479125977</c:v>
                </c:pt>
                <c:pt idx="24">
                  <c:v>26.472999572753906</c:v>
                </c:pt>
                <c:pt idx="25">
                  <c:v>30.400999069213867</c:v>
                </c:pt>
                <c:pt idx="26">
                  <c:v>33.776798248291016</c:v>
                </c:pt>
                <c:pt idx="27">
                  <c:v>34.338001251220703</c:v>
                </c:pt>
                <c:pt idx="28">
                  <c:v>33.840499877929688</c:v>
                </c:pt>
                <c:pt idx="29">
                  <c:v>31.593000411987305</c:v>
                </c:pt>
                <c:pt idx="30">
                  <c:v>30.684249877929688</c:v>
                </c:pt>
                <c:pt idx="31">
                  <c:v>31.465000152587891</c:v>
                </c:pt>
                <c:pt idx="32">
                  <c:v>33.787998199462891</c:v>
                </c:pt>
                <c:pt idx="33">
                  <c:v>35.441501617431641</c:v>
                </c:pt>
                <c:pt idx="34">
                  <c:v>40.638900756835938</c:v>
                </c:pt>
                <c:pt idx="35">
                  <c:v>46.512500762939453</c:v>
                </c:pt>
                <c:pt idx="36">
                  <c:v>51.1875</c:v>
                </c:pt>
                <c:pt idx="37">
                  <c:v>50.141998291015625</c:v>
                </c:pt>
                <c:pt idx="38">
                  <c:v>51.374500274658203</c:v>
                </c:pt>
                <c:pt idx="39">
                  <c:v>63.764999389648438</c:v>
                </c:pt>
                <c:pt idx="40">
                  <c:v>66.19000244140625</c:v>
                </c:pt>
                <c:pt idx="41">
                  <c:v>63.5</c:v>
                </c:pt>
                <c:pt idx="42">
                  <c:v>65.897499084472656</c:v>
                </c:pt>
                <c:pt idx="43">
                  <c:v>65.782997131347656</c:v>
                </c:pt>
                <c:pt idx="44">
                  <c:v>80.025001525878906</c:v>
                </c:pt>
                <c:pt idx="45">
                  <c:v>90.470001220703125</c:v>
                </c:pt>
                <c:pt idx="46">
                  <c:v>98.665000915527344</c:v>
                </c:pt>
                <c:pt idx="47">
                  <c:v>98.510002136230469</c:v>
                </c:pt>
                <c:pt idx="48">
                  <c:v>97</c:v>
                </c:pt>
                <c:pt idx="49">
                  <c:v>97</c:v>
                </c:pt>
                <c:pt idx="50">
                  <c:v>98.769996643066406</c:v>
                </c:pt>
                <c:pt idx="51">
                  <c:v>100.30000305175781</c:v>
                </c:pt>
                <c:pt idx="52">
                  <c:v>105</c:v>
                </c:pt>
                <c:pt idx="53">
                  <c:v>125.33000183105469</c:v>
                </c:pt>
                <c:pt idx="54">
                  <c:v>140</c:v>
                </c:pt>
                <c:pt idx="55">
                  <c:v>140</c:v>
                </c:pt>
                <c:pt idx="56">
                  <c:v>142.41999816894531</c:v>
                </c:pt>
                <c:pt idx="57">
                  <c:v>231.24000549316406</c:v>
                </c:pt>
                <c:pt idx="58">
                  <c:v>381.57998657226563</c:v>
                </c:pt>
                <c:pt idx="59">
                  <c:v>386.8699951171875</c:v>
                </c:pt>
                <c:pt idx="60">
                  <c:v>384.1199951171875</c:v>
                </c:pt>
                <c:pt idx="61">
                  <c:v>413.39999389648438</c:v>
                </c:pt>
                <c:pt idx="62">
                  <c:v>427.1099853515625</c:v>
                </c:pt>
                <c:pt idx="63">
                  <c:v>399.67999267578125</c:v>
                </c:pt>
                <c:pt idx="64">
                  <c:v>286.1199951171875</c:v>
                </c:pt>
                <c:pt idx="65">
                  <c:v>152.22999572753906</c:v>
                </c:pt>
                <c:pt idx="66">
                  <c:v>175.5</c:v>
                </c:pt>
                <c:pt idx="67">
                  <c:v>253.80000305175781</c:v>
                </c:pt>
                <c:pt idx="68">
                  <c:v>250.85000610351563</c:v>
                </c:pt>
                <c:pt idx="69">
                  <c:v>293.8800048828125</c:v>
                </c:pt>
                <c:pt idx="70">
                  <c:v>281.92001342773438</c:v>
                </c:pt>
                <c:pt idx="71">
                  <c:v>234.55999755859375</c:v>
                </c:pt>
                <c:pt idx="72">
                  <c:v>220.55999755859375</c:v>
                </c:pt>
                <c:pt idx="73">
                  <c:v>251.44999694824219</c:v>
                </c:pt>
                <c:pt idx="74">
                  <c:v>262.64999389648438</c:v>
                </c:pt>
                <c:pt idx="75">
                  <c:v>239.75999450683594</c:v>
                </c:pt>
                <c:pt idx="76">
                  <c:v>215.66000366210938</c:v>
                </c:pt>
                <c:pt idx="77">
                  <c:v>248.55999755859375</c:v>
                </c:pt>
                <c:pt idx="78">
                  <c:v>254.27000427246094</c:v>
                </c:pt>
                <c:pt idx="79">
                  <c:v>250.25</c:v>
                </c:pt>
                <c:pt idx="80">
                  <c:v>250.50999450683594</c:v>
                </c:pt>
                <c:pt idx="81">
                  <c:v>258.5</c:v>
                </c:pt>
                <c:pt idx="82">
                  <c:v>257.57998657226563</c:v>
                </c:pt>
                <c:pt idx="83">
                  <c:v>258.42999267578125</c:v>
                </c:pt>
                <c:pt idx="84">
                  <c:v>271.95999145507813</c:v>
                </c:pt>
                <c:pt idx="85">
                  <c:v>296.35000610351563</c:v>
                </c:pt>
                <c:pt idx="86">
                  <c:v>309</c:v>
                </c:pt>
                <c:pt idx="87">
                  <c:v>270.14999389648438</c:v>
                </c:pt>
                <c:pt idx="88" formatCode="0.00">
                  <c:v>270</c:v>
                </c:pt>
                <c:pt idx="89">
                  <c:v>292.80999755859375</c:v>
                </c:pt>
                <c:pt idx="90">
                  <c:v>304.22000122070313</c:v>
                </c:pt>
                <c:pt idx="91">
                  <c:v>314.83999633789063</c:v>
                </c:pt>
                <c:pt idx="92">
                  <c:v>331.17001342773438</c:v>
                </c:pt>
                <c:pt idx="93">
                  <c:v>356.04998779296875</c:v>
                </c:pt>
                <c:pt idx="94">
                  <c:v>360.70001220703125</c:v>
                </c:pt>
                <c:pt idx="95">
                  <c:v>375.29000854492188</c:v>
                </c:pt>
                <c:pt idx="96">
                  <c:v>359.07000732421875</c:v>
                </c:pt>
                <c:pt idx="97">
                  <c:v>337.489990234375</c:v>
                </c:pt>
                <c:pt idx="98">
                  <c:v>353.32998657226563</c:v>
                </c:pt>
                <c:pt idx="99">
                  <c:v>380</c:v>
                </c:pt>
                <c:pt idx="100">
                  <c:v>378.760009765625</c:v>
                </c:pt>
                <c:pt idx="101">
                  <c:v>392.16000366210938</c:v>
                </c:pt>
                <c:pt idx="102">
                  <c:v>412.44000244140625</c:v>
                </c:pt>
                <c:pt idx="103">
                  <c:v>432.23001098632813</c:v>
                </c:pt>
                <c:pt idx="104">
                  <c:v>417.3800048828125</c:v>
                </c:pt>
                <c:pt idx="105">
                  <c:v>399.70001220703125</c:v>
                </c:pt>
                <c:pt idx="106">
                  <c:v>391.83999633789063</c:v>
                </c:pt>
                <c:pt idx="107">
                  <c:v>383.79000854492188</c:v>
                </c:pt>
                <c:pt idx="108">
                  <c:v>375.30999755859375</c:v>
                </c:pt>
                <c:pt idx="109">
                  <c:v>372.8900146484375</c:v>
                </c:pt>
                <c:pt idx="110">
                  <c:v>375.45999145507813</c:v>
                </c:pt>
                <c:pt idx="111">
                  <c:v>365.32000732421875</c:v>
                </c:pt>
                <c:pt idx="112">
                  <c:v>366.92001342773438</c:v>
                </c:pt>
                <c:pt idx="113">
                  <c:v>360.47000122070313</c:v>
                </c:pt>
                <c:pt idx="114">
                  <c:v>366.14999389648438</c:v>
                </c:pt>
                <c:pt idx="115">
                  <c:v>370.98001098632813</c:v>
                </c:pt>
                <c:pt idx="116">
                  <c:v>367.489990234375</c:v>
                </c:pt>
                <c:pt idx="117">
                  <c:v>366.80999755859375</c:v>
                </c:pt>
                <c:pt idx="118">
                  <c:v>367.95001220703125</c:v>
                </c:pt>
                <c:pt idx="119">
                  <c:v>366.82998657226563</c:v>
                </c:pt>
                <c:pt idx="120">
                  <c:v>367.70001220703125</c:v>
                </c:pt>
                <c:pt idx="121">
                  <c:v>368.1300048828125</c:v>
                </c:pt>
                <c:pt idx="122">
                  <c:v>368.20001220703125</c:v>
                </c:pt>
                <c:pt idx="123">
                  <c:v>371.3599853515625</c:v>
                </c:pt>
                <c:pt idx="124">
                  <c:v>374.17999267578125</c:v>
                </c:pt>
                <c:pt idx="125">
                  <c:v>374.91000366210938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2F8-491F-98EB-389677087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1567560"/>
        <c:axId val="411566576"/>
      </c:lineChart>
      <c:dateAx>
        <c:axId val="411567560"/>
        <c:scaling>
          <c:orientation val="minMax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b="1" dirty="0">
                    <a:solidFill>
                      <a:srgbClr val="C00000"/>
                    </a:solidFill>
                  </a:rPr>
                  <a:t>ΥΠΕΡΕΚΔΟΣΗ</a:t>
                </a:r>
                <a:endParaRPr lang="en-US" b="1" dirty="0">
                  <a:solidFill>
                    <a:srgbClr val="C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39025987186544958"/>
              <c:y val="0.711345842499562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C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-409]mmm\-yy;@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11566576"/>
        <c:crosses val="autoZero"/>
        <c:auto val="1"/>
        <c:lblOffset val="100"/>
        <c:baseTimeUnit val="months"/>
      </c:dateAx>
      <c:valAx>
        <c:axId val="41156657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b="1" dirty="0">
                    <a:solidFill>
                      <a:srgbClr val="C00000"/>
                    </a:solidFill>
                  </a:rPr>
                  <a:t>ΜΙΚΡΑΣΙΑΤΙΚΗ</a:t>
                </a:r>
                <a:endParaRPr lang="en-US" b="1" dirty="0">
                  <a:solidFill>
                    <a:srgbClr val="C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47868686832379093"/>
              <c:y val="0.385608143308604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C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11567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el-GR" sz="1600" b="1">
                <a:solidFill>
                  <a:srgbClr val="C00000"/>
                </a:solidFill>
              </a:rPr>
              <a:t>ΕΞΟΔΟΣ</a:t>
            </a:r>
            <a:r>
              <a:rPr lang="el-GR" sz="1600" b="1" baseline="0">
                <a:solidFill>
                  <a:srgbClr val="C00000"/>
                </a:solidFill>
              </a:rPr>
              <a:t> </a:t>
            </a:r>
            <a:r>
              <a:rPr lang="el-GR" sz="1600" b="1">
                <a:solidFill>
                  <a:srgbClr val="C00000"/>
                </a:solidFill>
              </a:rPr>
              <a:t>ΛΙΡΑΣ</a:t>
            </a:r>
          </a:p>
        </c:rich>
      </c:tx>
      <c:layout>
        <c:manualLayout>
          <c:xMode val="edge"/>
          <c:yMode val="edge"/>
          <c:x val="0.43520861555034435"/>
          <c:y val="0.231715753730004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9092825896762908"/>
          <c:y val="0.24210666375036455"/>
          <c:w val="0.77851618547681545"/>
          <c:h val="0.57192876932050163"/>
        </c:manualLayout>
      </c:layout>
      <c:lineChart>
        <c:grouping val="standard"/>
        <c:varyColors val="0"/>
        <c:ser>
          <c:idx val="0"/>
          <c:order val="0"/>
          <c:tx>
            <c:strRef>
              <c:f>'DRX to BPS'!$F$126</c:f>
              <c:strCache>
                <c:ptCount val="1"/>
                <c:pt idx="0">
                  <c:v>ΔΡΧ/ΛΙΡΑ</c:v>
                </c:pt>
              </c:strCache>
            </c:strRef>
          </c:tx>
          <c:spPr>
            <a:ln w="38100" cap="rnd">
              <a:solidFill>
                <a:srgbClr val="3939F7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layout>
                <c:manualLayout>
                  <c:x val="-1.5432098765432098E-2"/>
                  <c:y val="-5.0925925925925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37-4ADD-AB33-D1A94E1CC13E}"/>
                </c:ext>
              </c:extLst>
            </c:dLbl>
            <c:dLbl>
              <c:idx val="42"/>
              <c:layout>
                <c:manualLayout>
                  <c:x val="-4.8281949908918001E-2"/>
                  <c:y val="-2.7285510641886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37-4ADD-AB33-D1A94E1CC13E}"/>
                </c:ext>
              </c:extLst>
            </c:dLbl>
            <c:dLbl>
              <c:idx val="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9F-401C-A61C-905A45AB16CE}"/>
                </c:ext>
              </c:extLst>
            </c:dLbl>
            <c:dLbl>
              <c:idx val="56"/>
              <c:layout>
                <c:manualLayout>
                  <c:x val="-7.9365079365079361E-2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37-4ADD-AB33-D1A94E1CC13E}"/>
                </c:ext>
              </c:extLst>
            </c:dLbl>
            <c:dLbl>
              <c:idx val="110"/>
              <c:layout>
                <c:manualLayout>
                  <c:x val="-1.1022927689594356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37-4ADD-AB33-D1A94E1CC13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'DRX to BPS'!$E$127:$E$265</c:f>
              <c:numCache>
                <c:formatCode>[$-409]mmm\-yy;@</c:formatCode>
                <c:ptCount val="139"/>
                <c:pt idx="0">
                  <c:v>10380</c:v>
                </c:pt>
                <c:pt idx="1">
                  <c:v>10410</c:v>
                </c:pt>
                <c:pt idx="2">
                  <c:v>10441</c:v>
                </c:pt>
                <c:pt idx="3">
                  <c:v>10472</c:v>
                </c:pt>
                <c:pt idx="4">
                  <c:v>10502</c:v>
                </c:pt>
                <c:pt idx="5">
                  <c:v>10533</c:v>
                </c:pt>
                <c:pt idx="6">
                  <c:v>10563</c:v>
                </c:pt>
                <c:pt idx="7">
                  <c:v>10594</c:v>
                </c:pt>
                <c:pt idx="8">
                  <c:v>10625</c:v>
                </c:pt>
                <c:pt idx="9">
                  <c:v>10653</c:v>
                </c:pt>
                <c:pt idx="10">
                  <c:v>10684</c:v>
                </c:pt>
                <c:pt idx="11">
                  <c:v>10714</c:v>
                </c:pt>
                <c:pt idx="12">
                  <c:v>10745</c:v>
                </c:pt>
                <c:pt idx="13">
                  <c:v>10775</c:v>
                </c:pt>
                <c:pt idx="14">
                  <c:v>10806</c:v>
                </c:pt>
                <c:pt idx="15">
                  <c:v>10837</c:v>
                </c:pt>
                <c:pt idx="16">
                  <c:v>10867</c:v>
                </c:pt>
                <c:pt idx="17">
                  <c:v>10898</c:v>
                </c:pt>
                <c:pt idx="18">
                  <c:v>10928</c:v>
                </c:pt>
                <c:pt idx="19">
                  <c:v>10959</c:v>
                </c:pt>
                <c:pt idx="20">
                  <c:v>10990</c:v>
                </c:pt>
                <c:pt idx="21">
                  <c:v>11018</c:v>
                </c:pt>
                <c:pt idx="22">
                  <c:v>11049</c:v>
                </c:pt>
                <c:pt idx="23">
                  <c:v>11079</c:v>
                </c:pt>
                <c:pt idx="24">
                  <c:v>11110</c:v>
                </c:pt>
                <c:pt idx="25">
                  <c:v>11140</c:v>
                </c:pt>
                <c:pt idx="26">
                  <c:v>11171</c:v>
                </c:pt>
                <c:pt idx="27">
                  <c:v>11202</c:v>
                </c:pt>
                <c:pt idx="28">
                  <c:v>11232</c:v>
                </c:pt>
                <c:pt idx="29">
                  <c:v>11263</c:v>
                </c:pt>
                <c:pt idx="30">
                  <c:v>11293</c:v>
                </c:pt>
                <c:pt idx="31">
                  <c:v>11324</c:v>
                </c:pt>
                <c:pt idx="32">
                  <c:v>11355</c:v>
                </c:pt>
                <c:pt idx="33">
                  <c:v>11383</c:v>
                </c:pt>
                <c:pt idx="34">
                  <c:v>11414</c:v>
                </c:pt>
                <c:pt idx="35">
                  <c:v>11444</c:v>
                </c:pt>
                <c:pt idx="36">
                  <c:v>11475</c:v>
                </c:pt>
                <c:pt idx="37">
                  <c:v>11505</c:v>
                </c:pt>
                <c:pt idx="38">
                  <c:v>11536</c:v>
                </c:pt>
                <c:pt idx="39">
                  <c:v>11567</c:v>
                </c:pt>
                <c:pt idx="40">
                  <c:v>11597</c:v>
                </c:pt>
                <c:pt idx="41">
                  <c:v>11628</c:v>
                </c:pt>
                <c:pt idx="42">
                  <c:v>11658</c:v>
                </c:pt>
                <c:pt idx="43">
                  <c:v>11689</c:v>
                </c:pt>
                <c:pt idx="44">
                  <c:v>11720</c:v>
                </c:pt>
                <c:pt idx="45">
                  <c:v>11749</c:v>
                </c:pt>
                <c:pt idx="46">
                  <c:v>11780</c:v>
                </c:pt>
                <c:pt idx="47">
                  <c:v>11810</c:v>
                </c:pt>
                <c:pt idx="48">
                  <c:v>11841</c:v>
                </c:pt>
                <c:pt idx="49">
                  <c:v>11871</c:v>
                </c:pt>
                <c:pt idx="50">
                  <c:v>11902</c:v>
                </c:pt>
                <c:pt idx="51">
                  <c:v>11933</c:v>
                </c:pt>
                <c:pt idx="52">
                  <c:v>11963</c:v>
                </c:pt>
                <c:pt idx="53">
                  <c:v>11994</c:v>
                </c:pt>
                <c:pt idx="54">
                  <c:v>12024</c:v>
                </c:pt>
                <c:pt idx="55">
                  <c:v>12055</c:v>
                </c:pt>
                <c:pt idx="56">
                  <c:v>12086</c:v>
                </c:pt>
                <c:pt idx="57">
                  <c:v>12114</c:v>
                </c:pt>
                <c:pt idx="58">
                  <c:v>12145</c:v>
                </c:pt>
                <c:pt idx="59">
                  <c:v>12175</c:v>
                </c:pt>
                <c:pt idx="60">
                  <c:v>12206</c:v>
                </c:pt>
                <c:pt idx="61">
                  <c:v>12236</c:v>
                </c:pt>
                <c:pt idx="62">
                  <c:v>12267</c:v>
                </c:pt>
                <c:pt idx="63">
                  <c:v>12298</c:v>
                </c:pt>
                <c:pt idx="64">
                  <c:v>12328</c:v>
                </c:pt>
                <c:pt idx="65">
                  <c:v>12359</c:v>
                </c:pt>
                <c:pt idx="66">
                  <c:v>12389</c:v>
                </c:pt>
                <c:pt idx="67">
                  <c:v>12420</c:v>
                </c:pt>
                <c:pt idx="68">
                  <c:v>12451</c:v>
                </c:pt>
                <c:pt idx="69">
                  <c:v>12479</c:v>
                </c:pt>
                <c:pt idx="70">
                  <c:v>12510</c:v>
                </c:pt>
                <c:pt idx="71">
                  <c:v>12540</c:v>
                </c:pt>
                <c:pt idx="72">
                  <c:v>12571</c:v>
                </c:pt>
                <c:pt idx="73">
                  <c:v>12601</c:v>
                </c:pt>
                <c:pt idx="74">
                  <c:v>12632</c:v>
                </c:pt>
                <c:pt idx="75">
                  <c:v>12663</c:v>
                </c:pt>
                <c:pt idx="76">
                  <c:v>12693</c:v>
                </c:pt>
                <c:pt idx="77">
                  <c:v>12724</c:v>
                </c:pt>
                <c:pt idx="78">
                  <c:v>12754</c:v>
                </c:pt>
                <c:pt idx="79">
                  <c:v>12785</c:v>
                </c:pt>
                <c:pt idx="80">
                  <c:v>12816</c:v>
                </c:pt>
                <c:pt idx="81">
                  <c:v>12844</c:v>
                </c:pt>
                <c:pt idx="82">
                  <c:v>12875</c:v>
                </c:pt>
                <c:pt idx="83">
                  <c:v>12905</c:v>
                </c:pt>
                <c:pt idx="84">
                  <c:v>12936</c:v>
                </c:pt>
                <c:pt idx="85">
                  <c:v>12966</c:v>
                </c:pt>
                <c:pt idx="86">
                  <c:v>12997</c:v>
                </c:pt>
                <c:pt idx="87">
                  <c:v>13028</c:v>
                </c:pt>
                <c:pt idx="88">
                  <c:v>13058</c:v>
                </c:pt>
                <c:pt idx="89">
                  <c:v>13089</c:v>
                </c:pt>
                <c:pt idx="90">
                  <c:v>13119</c:v>
                </c:pt>
                <c:pt idx="91">
                  <c:v>13150</c:v>
                </c:pt>
                <c:pt idx="92">
                  <c:v>13181</c:v>
                </c:pt>
                <c:pt idx="93">
                  <c:v>13210</c:v>
                </c:pt>
                <c:pt idx="94">
                  <c:v>13241</c:v>
                </c:pt>
                <c:pt idx="95">
                  <c:v>13271</c:v>
                </c:pt>
                <c:pt idx="96">
                  <c:v>13302</c:v>
                </c:pt>
                <c:pt idx="97">
                  <c:v>13332</c:v>
                </c:pt>
                <c:pt idx="98">
                  <c:v>13363</c:v>
                </c:pt>
                <c:pt idx="99">
                  <c:v>13394</c:v>
                </c:pt>
                <c:pt idx="100">
                  <c:v>13424</c:v>
                </c:pt>
                <c:pt idx="101">
                  <c:v>13455</c:v>
                </c:pt>
                <c:pt idx="102">
                  <c:v>13485</c:v>
                </c:pt>
                <c:pt idx="103">
                  <c:v>13516</c:v>
                </c:pt>
                <c:pt idx="104">
                  <c:v>13547</c:v>
                </c:pt>
                <c:pt idx="105">
                  <c:v>13575</c:v>
                </c:pt>
                <c:pt idx="106">
                  <c:v>13606</c:v>
                </c:pt>
                <c:pt idx="107">
                  <c:v>13636</c:v>
                </c:pt>
                <c:pt idx="108">
                  <c:v>13667</c:v>
                </c:pt>
                <c:pt idx="109">
                  <c:v>13697</c:v>
                </c:pt>
                <c:pt idx="110">
                  <c:v>13728</c:v>
                </c:pt>
                <c:pt idx="111">
                  <c:v>13759</c:v>
                </c:pt>
                <c:pt idx="112">
                  <c:v>13789</c:v>
                </c:pt>
                <c:pt idx="113">
                  <c:v>13820</c:v>
                </c:pt>
                <c:pt idx="114">
                  <c:v>13850</c:v>
                </c:pt>
                <c:pt idx="115">
                  <c:v>13881</c:v>
                </c:pt>
                <c:pt idx="116">
                  <c:v>13912</c:v>
                </c:pt>
                <c:pt idx="117">
                  <c:v>13940</c:v>
                </c:pt>
                <c:pt idx="118">
                  <c:v>13971</c:v>
                </c:pt>
                <c:pt idx="119">
                  <c:v>14001</c:v>
                </c:pt>
                <c:pt idx="120">
                  <c:v>14032</c:v>
                </c:pt>
                <c:pt idx="121">
                  <c:v>14062</c:v>
                </c:pt>
                <c:pt idx="122">
                  <c:v>14093</c:v>
                </c:pt>
                <c:pt idx="123">
                  <c:v>14124</c:v>
                </c:pt>
                <c:pt idx="124">
                  <c:v>14154</c:v>
                </c:pt>
                <c:pt idx="125">
                  <c:v>14185</c:v>
                </c:pt>
                <c:pt idx="126">
                  <c:v>14215</c:v>
                </c:pt>
                <c:pt idx="127">
                  <c:v>14246</c:v>
                </c:pt>
                <c:pt idx="128">
                  <c:v>14277</c:v>
                </c:pt>
                <c:pt idx="129">
                  <c:v>14305</c:v>
                </c:pt>
                <c:pt idx="130">
                  <c:v>14336</c:v>
                </c:pt>
                <c:pt idx="131">
                  <c:v>14366</c:v>
                </c:pt>
                <c:pt idx="132">
                  <c:v>14397</c:v>
                </c:pt>
                <c:pt idx="133">
                  <c:v>14427</c:v>
                </c:pt>
                <c:pt idx="134">
                  <c:v>14458</c:v>
                </c:pt>
                <c:pt idx="135">
                  <c:v>14489</c:v>
                </c:pt>
                <c:pt idx="136">
                  <c:v>14519</c:v>
                </c:pt>
                <c:pt idx="137">
                  <c:v>14550</c:v>
                </c:pt>
                <c:pt idx="138">
                  <c:v>14580</c:v>
                </c:pt>
              </c:numCache>
            </c:numRef>
          </c:cat>
          <c:val>
            <c:numRef>
              <c:f>'DRX to BPS'!$F$127:$F$265</c:f>
              <c:numCache>
                <c:formatCode>0.000</c:formatCode>
                <c:ptCount val="139"/>
                <c:pt idx="0">
                  <c:v>374.91000366210938</c:v>
                </c:pt>
                <c:pt idx="1">
                  <c:v>375.04998779296875</c:v>
                </c:pt>
                <c:pt idx="2">
                  <c:v>375</c:v>
                </c:pt>
                <c:pt idx="3">
                  <c:v>374.97000122070313</c:v>
                </c:pt>
                <c:pt idx="4">
                  <c:v>374.95999145507813</c:v>
                </c:pt>
                <c:pt idx="5">
                  <c:v>375</c:v>
                </c:pt>
                <c:pt idx="6">
                  <c:v>375</c:v>
                </c:pt>
                <c:pt idx="7">
                  <c:v>375</c:v>
                </c:pt>
                <c:pt idx="8">
                  <c:v>375</c:v>
                </c:pt>
                <c:pt idx="9">
                  <c:v>375</c:v>
                </c:pt>
                <c:pt idx="10">
                  <c:v>375</c:v>
                </c:pt>
                <c:pt idx="11">
                  <c:v>375</c:v>
                </c:pt>
                <c:pt idx="12">
                  <c:v>375</c:v>
                </c:pt>
                <c:pt idx="13">
                  <c:v>375</c:v>
                </c:pt>
                <c:pt idx="14">
                  <c:v>375</c:v>
                </c:pt>
                <c:pt idx="15">
                  <c:v>375</c:v>
                </c:pt>
                <c:pt idx="16">
                  <c:v>375</c:v>
                </c:pt>
                <c:pt idx="17">
                  <c:v>375</c:v>
                </c:pt>
                <c:pt idx="18">
                  <c:v>375</c:v>
                </c:pt>
                <c:pt idx="19">
                  <c:v>375</c:v>
                </c:pt>
                <c:pt idx="20">
                  <c:v>375</c:v>
                </c:pt>
                <c:pt idx="21">
                  <c:v>375</c:v>
                </c:pt>
                <c:pt idx="22">
                  <c:v>375</c:v>
                </c:pt>
                <c:pt idx="23">
                  <c:v>375</c:v>
                </c:pt>
                <c:pt idx="24">
                  <c:v>375</c:v>
                </c:pt>
                <c:pt idx="25">
                  <c:v>375</c:v>
                </c:pt>
                <c:pt idx="26">
                  <c:v>375</c:v>
                </c:pt>
                <c:pt idx="27">
                  <c:v>375</c:v>
                </c:pt>
                <c:pt idx="28">
                  <c:v>375</c:v>
                </c:pt>
                <c:pt idx="29">
                  <c:v>375</c:v>
                </c:pt>
                <c:pt idx="30">
                  <c:v>375</c:v>
                </c:pt>
                <c:pt idx="31">
                  <c:v>375</c:v>
                </c:pt>
                <c:pt idx="32">
                  <c:v>375</c:v>
                </c:pt>
                <c:pt idx="33">
                  <c:v>375</c:v>
                </c:pt>
                <c:pt idx="34">
                  <c:v>375</c:v>
                </c:pt>
                <c:pt idx="35">
                  <c:v>375</c:v>
                </c:pt>
                <c:pt idx="36">
                  <c:v>375</c:v>
                </c:pt>
                <c:pt idx="37">
                  <c:v>375</c:v>
                </c:pt>
                <c:pt idx="38">
                  <c:v>375</c:v>
                </c:pt>
                <c:pt idx="39">
                  <c:v>362.3900146484375</c:v>
                </c:pt>
                <c:pt idx="40">
                  <c:v>307.73098754882813</c:v>
                </c:pt>
                <c:pt idx="41">
                  <c:v>296.48001098632813</c:v>
                </c:pt>
                <c:pt idx="42">
                  <c:v>267.04000854492188</c:v>
                </c:pt>
                <c:pt idx="43">
                  <c:v>273.91598510742188</c:v>
                </c:pt>
                <c:pt idx="44">
                  <c:v>278.05999755859375</c:v>
                </c:pt>
                <c:pt idx="45">
                  <c:v>293.39999389648438</c:v>
                </c:pt>
                <c:pt idx="46">
                  <c:v>325.2080078125</c:v>
                </c:pt>
                <c:pt idx="47">
                  <c:v>542.9169921875</c:v>
                </c:pt>
                <c:pt idx="48">
                  <c:v>545.95697021484375</c:v>
                </c:pt>
                <c:pt idx="49">
                  <c:v>527.91998291015625</c:v>
                </c:pt>
                <c:pt idx="50">
                  <c:v>558.96002197265625</c:v>
                </c:pt>
                <c:pt idx="51">
                  <c:v>575.95001220703125</c:v>
                </c:pt>
                <c:pt idx="52">
                  <c:v>574.32000732421875</c:v>
                </c:pt>
                <c:pt idx="53">
                  <c:v>570.1199951171875</c:v>
                </c:pt>
                <c:pt idx="54">
                  <c:v>608.8699951171875</c:v>
                </c:pt>
                <c:pt idx="55">
                  <c:v>628.3800048828125</c:v>
                </c:pt>
                <c:pt idx="56">
                  <c:v>613.03997802734375</c:v>
                </c:pt>
                <c:pt idx="57">
                  <c:v>615.33001708984375</c:v>
                </c:pt>
                <c:pt idx="58">
                  <c:v>614.1300048828125</c:v>
                </c:pt>
                <c:pt idx="59">
                  <c:v>601.67999267578125</c:v>
                </c:pt>
                <c:pt idx="60">
                  <c:v>603.75</c:v>
                </c:pt>
                <c:pt idx="61">
                  <c:v>596.08001708984375</c:v>
                </c:pt>
                <c:pt idx="62">
                  <c:v>588.96099853515625</c:v>
                </c:pt>
                <c:pt idx="63">
                  <c:v>564.67999267578125</c:v>
                </c:pt>
                <c:pt idx="64">
                  <c:v>562.84002685546875</c:v>
                </c:pt>
                <c:pt idx="65">
                  <c:v>575.07598876953125</c:v>
                </c:pt>
                <c:pt idx="66">
                  <c:v>587.58197021484375</c:v>
                </c:pt>
                <c:pt idx="67">
                  <c:v>573.1199951171875</c:v>
                </c:pt>
                <c:pt idx="68">
                  <c:v>552.47998046875</c:v>
                </c:pt>
                <c:pt idx="69">
                  <c:v>550.3499755859375</c:v>
                </c:pt>
                <c:pt idx="70">
                  <c:v>553.66998291015625</c:v>
                </c:pt>
                <c:pt idx="71">
                  <c:v>547.52001953125</c:v>
                </c:pt>
                <c:pt idx="72">
                  <c:v>541.760009765625</c:v>
                </c:pt>
                <c:pt idx="73">
                  <c:v>540.69000244140625</c:v>
                </c:pt>
                <c:pt idx="74">
                  <c:v>537.30999755859375</c:v>
                </c:pt>
                <c:pt idx="75">
                  <c:v>529.78997802734375</c:v>
                </c:pt>
                <c:pt idx="76">
                  <c:v>527.41998291015625</c:v>
                </c:pt>
                <c:pt idx="77">
                  <c:v>538.19000244140625</c:v>
                </c:pt>
                <c:pt idx="78">
                  <c:v>535</c:v>
                </c:pt>
                <c:pt idx="79">
                  <c:v>531.1500244140625</c:v>
                </c:pt>
                <c:pt idx="80">
                  <c:v>528.58001708984375</c:v>
                </c:pt>
                <c:pt idx="81">
                  <c:v>515.16998291015625</c:v>
                </c:pt>
                <c:pt idx="82">
                  <c:v>524.46002197265625</c:v>
                </c:pt>
                <c:pt idx="83">
                  <c:v>530.3599853515625</c:v>
                </c:pt>
                <c:pt idx="84">
                  <c:v>530.71002197265625</c:v>
                </c:pt>
                <c:pt idx="85">
                  <c:v>531.29998779296875</c:v>
                </c:pt>
                <c:pt idx="86">
                  <c:v>532.96002197265625</c:v>
                </c:pt>
                <c:pt idx="87">
                  <c:v>532.08001708984375</c:v>
                </c:pt>
                <c:pt idx="88">
                  <c:v>528.91998291015625</c:v>
                </c:pt>
                <c:pt idx="89">
                  <c:v>531.42999267578125</c:v>
                </c:pt>
                <c:pt idx="90">
                  <c:v>532.71002197265625</c:v>
                </c:pt>
                <c:pt idx="91">
                  <c:v>533</c:v>
                </c:pt>
                <c:pt idx="92">
                  <c:v>531.5</c:v>
                </c:pt>
                <c:pt idx="93">
                  <c:v>531.3800048828125</c:v>
                </c:pt>
                <c:pt idx="94">
                  <c:v>529.90997314453125</c:v>
                </c:pt>
                <c:pt idx="95">
                  <c:v>536</c:v>
                </c:pt>
                <c:pt idx="96">
                  <c:v>541.66998291015625</c:v>
                </c:pt>
                <c:pt idx="97">
                  <c:v>536.66998291015625</c:v>
                </c:pt>
                <c:pt idx="98">
                  <c:v>538.760009765625</c:v>
                </c:pt>
                <c:pt idx="99">
                  <c:v>532.08001708984375</c:v>
                </c:pt>
                <c:pt idx="100">
                  <c:v>550</c:v>
                </c:pt>
                <c:pt idx="101">
                  <c:v>550</c:v>
                </c:pt>
                <c:pt idx="102">
                  <c:v>550</c:v>
                </c:pt>
                <c:pt idx="103">
                  <c:v>550</c:v>
                </c:pt>
                <c:pt idx="104">
                  <c:v>550</c:v>
                </c:pt>
                <c:pt idx="105">
                  <c:v>550</c:v>
                </c:pt>
                <c:pt idx="106">
                  <c:v>550</c:v>
                </c:pt>
                <c:pt idx="107">
                  <c:v>550</c:v>
                </c:pt>
                <c:pt idx="108">
                  <c:v>550</c:v>
                </c:pt>
                <c:pt idx="109">
                  <c:v>550</c:v>
                </c:pt>
                <c:pt idx="110">
                  <c:v>550</c:v>
                </c:pt>
                <c:pt idx="111">
                  <c:v>550</c:v>
                </c:pt>
                <c:pt idx="112">
                  <c:v>550</c:v>
                </c:pt>
                <c:pt idx="113">
                  <c:v>550</c:v>
                </c:pt>
                <c:pt idx="114">
                  <c:v>550</c:v>
                </c:pt>
                <c:pt idx="115">
                  <c:v>550</c:v>
                </c:pt>
                <c:pt idx="116">
                  <c:v>550</c:v>
                </c:pt>
                <c:pt idx="117">
                  <c:v>550</c:v>
                </c:pt>
                <c:pt idx="118">
                  <c:v>550</c:v>
                </c:pt>
                <c:pt idx="119">
                  <c:v>550</c:v>
                </c:pt>
                <c:pt idx="120">
                  <c:v>550</c:v>
                </c:pt>
                <c:pt idx="121">
                  <c:v>550</c:v>
                </c:pt>
                <c:pt idx="122">
                  <c:v>550</c:v>
                </c:pt>
                <c:pt idx="123">
                  <c:v>550</c:v>
                </c:pt>
                <c:pt idx="124">
                  <c:v>550</c:v>
                </c:pt>
                <c:pt idx="125">
                  <c:v>550</c:v>
                </c:pt>
                <c:pt idx="126">
                  <c:v>550</c:v>
                </c:pt>
                <c:pt idx="127">
                  <c:v>550</c:v>
                </c:pt>
                <c:pt idx="128">
                  <c:v>550</c:v>
                </c:pt>
                <c:pt idx="129">
                  <c:v>550</c:v>
                </c:pt>
                <c:pt idx="130">
                  <c:v>550</c:v>
                </c:pt>
                <c:pt idx="131">
                  <c:v>550</c:v>
                </c:pt>
                <c:pt idx="132">
                  <c:v>550</c:v>
                </c:pt>
                <c:pt idx="133">
                  <c:v>550</c:v>
                </c:pt>
                <c:pt idx="134">
                  <c:v>550</c:v>
                </c:pt>
                <c:pt idx="135">
                  <c:v>550</c:v>
                </c:pt>
                <c:pt idx="136">
                  <c:v>550</c:v>
                </c:pt>
                <c:pt idx="137">
                  <c:v>550</c:v>
                </c:pt>
                <c:pt idx="138">
                  <c:v>550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137-4ADD-AB33-D1A94E1CC1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1153424"/>
        <c:axId val="481156704"/>
      </c:lineChart>
      <c:dateAx>
        <c:axId val="481153424"/>
        <c:scaling>
          <c:orientation val="minMax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600" b="1"/>
                  <a:t>ΣΥΝΑΛΛΑΓΜΑΤΙΚΗ</a:t>
                </a:r>
                <a:r>
                  <a:rPr lang="el-GR" sz="1600" b="1" baseline="0"/>
                  <a:t> ΙΣΟΤΙΜΙΑ ΜΕΤΑ ΤΗΝ ΕΞΟΔΟ</a:t>
                </a:r>
                <a:endParaRPr lang="en-US" sz="1600" b="1"/>
              </a:p>
            </c:rich>
          </c:tx>
          <c:layout>
            <c:manualLayout>
              <c:xMode val="edge"/>
              <c:yMode val="edge"/>
              <c:x val="0.4767438466574101"/>
              <c:y val="3.623467472770886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-409]mmm\-yy;@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81156704"/>
        <c:crosses val="autoZero"/>
        <c:auto val="1"/>
        <c:lblOffset val="100"/>
        <c:baseTimeUnit val="months"/>
      </c:dateAx>
      <c:valAx>
        <c:axId val="481156704"/>
        <c:scaling>
          <c:orientation val="maxMin"/>
          <c:min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800" b="1"/>
                  <a:t>ΔΡΑΧ/ΛΙΡΑ</a:t>
                </a:r>
                <a:endParaRPr lang="en-US" sz="1800" b="1"/>
              </a:p>
            </c:rich>
          </c:tx>
          <c:layout>
            <c:manualLayout>
              <c:xMode val="edge"/>
              <c:yMode val="edge"/>
              <c:x val="3.0555555555555555E-2"/>
              <c:y val="0.41610345581802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8115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400" b="1"/>
              <a:t>ΔΕΙΚΤΕΣ ΠΑΡΑΓΩΓΗΣ, 1928=100</a:t>
            </a:r>
            <a:endParaRPr lang="en-US" sz="1400" b="1"/>
          </a:p>
        </c:rich>
      </c:tx>
      <c:layout>
        <c:manualLayout>
          <c:xMode val="edge"/>
          <c:yMode val="edge"/>
          <c:x val="5.0791032326098551E-2"/>
          <c:y val="4.916117992783532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205545467625637"/>
          <c:y val="0.18160274770920906"/>
          <c:w val="0.83356129828926107"/>
          <c:h val="0.62005282148569729"/>
        </c:manualLayout>
      </c:layout>
      <c:lineChart>
        <c:grouping val="standard"/>
        <c:varyColors val="0"/>
        <c:ser>
          <c:idx val="0"/>
          <c:order val="0"/>
          <c:tx>
            <c:strRef>
              <c:f>Industry!$B$24</c:f>
              <c:strCache>
                <c:ptCount val="1"/>
                <c:pt idx="0">
                  <c:v>Μεταποίηση</c:v>
                </c:pt>
              </c:strCache>
            </c:strRef>
          </c:tx>
          <c:spPr>
            <a:ln w="53975" cap="rnd">
              <a:solidFill>
                <a:srgbClr val="0033CC"/>
              </a:solidFill>
              <a:round/>
            </a:ln>
            <a:effectLst/>
          </c:spPr>
          <c:marker>
            <c:symbol val="none"/>
          </c:marker>
          <c:cat>
            <c:numRef>
              <c:f>Industry!$A$25:$A$37</c:f>
              <c:numCache>
                <c:formatCode>General</c:formatCode>
                <c:ptCount val="13"/>
                <c:pt idx="0">
                  <c:v>1924</c:v>
                </c:pt>
                <c:pt idx="1">
                  <c:v>1925</c:v>
                </c:pt>
                <c:pt idx="2">
                  <c:v>1926</c:v>
                </c:pt>
                <c:pt idx="3">
                  <c:v>1927</c:v>
                </c:pt>
                <c:pt idx="4">
                  <c:v>1928</c:v>
                </c:pt>
                <c:pt idx="5">
                  <c:v>1929</c:v>
                </c:pt>
                <c:pt idx="6">
                  <c:v>1930</c:v>
                </c:pt>
                <c:pt idx="7">
                  <c:v>1931</c:v>
                </c:pt>
                <c:pt idx="8">
                  <c:v>1932</c:v>
                </c:pt>
                <c:pt idx="9">
                  <c:v>1933</c:v>
                </c:pt>
                <c:pt idx="10">
                  <c:v>1934</c:v>
                </c:pt>
                <c:pt idx="11">
                  <c:v>1935</c:v>
                </c:pt>
                <c:pt idx="12">
                  <c:v>1936</c:v>
                </c:pt>
              </c:numCache>
            </c:numRef>
          </c:cat>
          <c:val>
            <c:numRef>
              <c:f>Industry!$B$25:$B$37</c:f>
              <c:numCache>
                <c:formatCode>General</c:formatCode>
                <c:ptCount val="13"/>
                <c:pt idx="1">
                  <c:v>88.84</c:v>
                </c:pt>
                <c:pt idx="2">
                  <c:v>84.56</c:v>
                </c:pt>
                <c:pt idx="3">
                  <c:v>94.41</c:v>
                </c:pt>
                <c:pt idx="4">
                  <c:v>100</c:v>
                </c:pt>
                <c:pt idx="5">
                  <c:v>101.8</c:v>
                </c:pt>
                <c:pt idx="6">
                  <c:v>105.3</c:v>
                </c:pt>
                <c:pt idx="7">
                  <c:v>108.9</c:v>
                </c:pt>
                <c:pt idx="8">
                  <c:v>102.7</c:v>
                </c:pt>
                <c:pt idx="9">
                  <c:v>111.8</c:v>
                </c:pt>
                <c:pt idx="10">
                  <c:v>127.5</c:v>
                </c:pt>
                <c:pt idx="11">
                  <c:v>143.19999999999999</c:v>
                </c:pt>
                <c:pt idx="12">
                  <c:v>141.69999999999999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D0-466F-8796-8F73B3F84D32}"/>
            </c:ext>
          </c:extLst>
        </c:ser>
        <c:ser>
          <c:idx val="1"/>
          <c:order val="1"/>
          <c:tx>
            <c:strRef>
              <c:f>Industry!$C$24</c:f>
              <c:strCache>
                <c:ptCount val="1"/>
                <c:pt idx="0">
                  <c:v>Αγροτικές Εξαγωγές</c:v>
                </c:pt>
              </c:strCache>
            </c:strRef>
          </c:tx>
          <c:spPr>
            <a:ln w="539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4"/>
            <c:marker>
              <c:symbol val="circle"/>
              <c:size val="14"/>
              <c:spPr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BD0-466F-8796-8F73B3F84D32}"/>
              </c:ext>
            </c:extLst>
          </c:dPt>
          <c:cat>
            <c:numRef>
              <c:f>Industry!$A$25:$A$37</c:f>
              <c:numCache>
                <c:formatCode>General</c:formatCode>
                <c:ptCount val="13"/>
                <c:pt idx="0">
                  <c:v>1924</c:v>
                </c:pt>
                <c:pt idx="1">
                  <c:v>1925</c:v>
                </c:pt>
                <c:pt idx="2">
                  <c:v>1926</c:v>
                </c:pt>
                <c:pt idx="3">
                  <c:v>1927</c:v>
                </c:pt>
                <c:pt idx="4">
                  <c:v>1928</c:v>
                </c:pt>
                <c:pt idx="5">
                  <c:v>1929</c:v>
                </c:pt>
                <c:pt idx="6">
                  <c:v>1930</c:v>
                </c:pt>
                <c:pt idx="7">
                  <c:v>1931</c:v>
                </c:pt>
                <c:pt idx="8">
                  <c:v>1932</c:v>
                </c:pt>
                <c:pt idx="9">
                  <c:v>1933</c:v>
                </c:pt>
                <c:pt idx="10">
                  <c:v>1934</c:v>
                </c:pt>
                <c:pt idx="11">
                  <c:v>1935</c:v>
                </c:pt>
                <c:pt idx="12">
                  <c:v>1936</c:v>
                </c:pt>
              </c:numCache>
            </c:numRef>
          </c:cat>
          <c:val>
            <c:numRef>
              <c:f>Industry!$C$25:$C$37</c:f>
              <c:numCache>
                <c:formatCode>General</c:formatCode>
                <c:ptCount val="13"/>
                <c:pt idx="0">
                  <c:v>77</c:v>
                </c:pt>
                <c:pt idx="1">
                  <c:v>95</c:v>
                </c:pt>
                <c:pt idx="2">
                  <c:v>87</c:v>
                </c:pt>
                <c:pt idx="3">
                  <c:v>92</c:v>
                </c:pt>
                <c:pt idx="4">
                  <c:v>100</c:v>
                </c:pt>
                <c:pt idx="5">
                  <c:v>102</c:v>
                </c:pt>
                <c:pt idx="6">
                  <c:v>100</c:v>
                </c:pt>
                <c:pt idx="7">
                  <c:v>80</c:v>
                </c:pt>
                <c:pt idx="8">
                  <c:v>100</c:v>
                </c:pt>
                <c:pt idx="9">
                  <c:v>103</c:v>
                </c:pt>
                <c:pt idx="10">
                  <c:v>107</c:v>
                </c:pt>
                <c:pt idx="11">
                  <c:v>110</c:v>
                </c:pt>
                <c:pt idx="12">
                  <c:v>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D0-466F-8796-8F73B3F84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5888240"/>
        <c:axId val="325877264"/>
      </c:lineChart>
      <c:catAx>
        <c:axId val="32588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25877264"/>
        <c:crosses val="autoZero"/>
        <c:auto val="1"/>
        <c:lblAlgn val="ctr"/>
        <c:lblOffset val="100"/>
        <c:noMultiLvlLbl val="0"/>
      </c:catAx>
      <c:valAx>
        <c:axId val="325877264"/>
        <c:scaling>
          <c:orientation val="minMax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2588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ayout>
        <c:manualLayout>
          <c:xMode val="edge"/>
          <c:yMode val="edge"/>
          <c:x val="0.61004159467488417"/>
          <c:y val="1.38328203494753E-2"/>
          <c:w val="0.38629672460635689"/>
          <c:h val="0.1745294739603906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8.4951224846894144E-2"/>
          <c:y val="6.20904739848695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7.9247594050743664E-2"/>
          <c:y val="8.4130718954248382E-2"/>
          <c:w val="0.89019685039370078"/>
          <c:h val="0.794571149194585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ανεργία!$C$19</c:f>
              <c:strCache>
                <c:ptCount val="1"/>
                <c:pt idx="0">
                  <c:v>Άνεργοι (χιλ.)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ανεργία!$B$20:$B$26</c:f>
              <c:numCache>
                <c:formatCode>General</c:formatCode>
                <c:ptCount val="7"/>
                <c:pt idx="0">
                  <c:v>1928</c:v>
                </c:pt>
                <c:pt idx="1">
                  <c:v>1929</c:v>
                </c:pt>
                <c:pt idx="2">
                  <c:v>1930</c:v>
                </c:pt>
                <c:pt idx="3">
                  <c:v>1931</c:v>
                </c:pt>
                <c:pt idx="4">
                  <c:v>1932</c:v>
                </c:pt>
                <c:pt idx="5">
                  <c:v>1933</c:v>
                </c:pt>
                <c:pt idx="6">
                  <c:v>1934</c:v>
                </c:pt>
              </c:numCache>
            </c:numRef>
          </c:cat>
          <c:val>
            <c:numRef>
              <c:f>ανεργία!$C$20:$C$26</c:f>
              <c:numCache>
                <c:formatCode>#,##0</c:formatCode>
                <c:ptCount val="7"/>
                <c:pt idx="0">
                  <c:v>75</c:v>
                </c:pt>
                <c:pt idx="1">
                  <c:v>82</c:v>
                </c:pt>
                <c:pt idx="2">
                  <c:v>127</c:v>
                </c:pt>
                <c:pt idx="3">
                  <c:v>165</c:v>
                </c:pt>
                <c:pt idx="4">
                  <c:v>210</c:v>
                </c:pt>
                <c:pt idx="5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DD-49A6-B3DE-8859B1BB09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4899056"/>
        <c:axId val="374897488"/>
      </c:barChart>
      <c:catAx>
        <c:axId val="37489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74897488"/>
        <c:crosses val="autoZero"/>
        <c:auto val="1"/>
        <c:lblAlgn val="ctr"/>
        <c:lblOffset val="100"/>
        <c:noMultiLvlLbl val="0"/>
      </c:catAx>
      <c:valAx>
        <c:axId val="37489748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7489905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24BC3-08D0-4214-94A9-B581B640AD29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1AD70-8FFD-402D-8176-5DBBD905A5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078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r>
              <a:rPr lang="el-GR"/>
              <a:t>ΔΡΧ ανά $</a:t>
            </a:r>
          </a:p>
        </p:txBody>
      </p:sp>
    </p:spTree>
    <p:extLst>
      <p:ext uri="{BB962C8B-B14F-4D97-AF65-F5344CB8AC3E}">
        <p14:creationId xmlns:p14="http://schemas.microsoft.com/office/powerpoint/2010/main" val="3199246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pPr marL="211021" indent="-211021"/>
            <a:r>
              <a:rPr lang="el-GR"/>
              <a:t>Ισοτιμία</a:t>
            </a:r>
          </a:p>
        </p:txBody>
      </p:sp>
    </p:spTree>
    <p:extLst>
      <p:ext uri="{BB962C8B-B14F-4D97-AF65-F5344CB8AC3E}">
        <p14:creationId xmlns:p14="http://schemas.microsoft.com/office/powerpoint/2010/main" val="3656910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pPr marL="0" indent="0">
              <a:buFontTx/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434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r>
              <a:rPr lang="el-GR"/>
              <a:t>ΔΡΧ ανά $</a:t>
            </a:r>
          </a:p>
        </p:txBody>
      </p:sp>
    </p:spTree>
    <p:extLst>
      <p:ext uri="{BB962C8B-B14F-4D97-AF65-F5344CB8AC3E}">
        <p14:creationId xmlns:p14="http://schemas.microsoft.com/office/powerpoint/2010/main" val="217920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l-GR"/>
              <a:t>Ο παράδεισος δεν ήλθε...</a:t>
            </a:r>
          </a:p>
        </p:txBody>
      </p:sp>
    </p:spTree>
    <p:extLst>
      <p:ext uri="{BB962C8B-B14F-4D97-AF65-F5344CB8AC3E}">
        <p14:creationId xmlns:p14="http://schemas.microsoft.com/office/powerpoint/2010/main" val="300693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pPr marL="211021" indent="-211021"/>
            <a:r>
              <a:rPr lang="el-GR"/>
              <a:t>Συναλλαγματικά Διαθέσιμα</a:t>
            </a:r>
          </a:p>
        </p:txBody>
      </p:sp>
    </p:spTree>
    <p:extLst>
      <p:ext uri="{BB962C8B-B14F-4D97-AF65-F5344CB8AC3E}">
        <p14:creationId xmlns:p14="http://schemas.microsoft.com/office/powerpoint/2010/main" val="312927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pPr marL="211021" indent="-211021"/>
            <a:r>
              <a:rPr lang="en-US"/>
              <a:t>Devaluation required: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0978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74857" eaLnBrk="0" hangingPunct="0"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685817" indent="-263776" defTabSz="874857" eaLnBrk="0" hangingPunct="0"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055103" indent="-211021" defTabSz="874857" eaLnBrk="0" hangingPunct="0"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477145" indent="-211021" defTabSz="874857" eaLnBrk="0" hangingPunct="0"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1899186" indent="-211021" defTabSz="874857" eaLnBrk="0" hangingPunct="0"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321227" indent="-211021" defTabSz="874857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743269" indent="-211021" defTabSz="874857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165310" indent="-211021" defTabSz="874857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587351" indent="-211021" defTabSz="874857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fld id="{3014CFAC-2DE9-4BC6-8C5F-CD614D63AB6E}" type="slidenum">
              <a:rPr lang="el-GR" sz="1100" b="0">
                <a:solidFill>
                  <a:schemeClr val="tx1"/>
                </a:solidFill>
              </a:rPr>
              <a:pPr/>
              <a:t>29</a:t>
            </a:fld>
            <a:endParaRPr lang="el-GR" sz="1100" b="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56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2825" cy="3427412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3169"/>
          </a:xfrm>
          <a:noFill/>
        </p:spPr>
        <p:txBody>
          <a:bodyPr/>
          <a:lstStyle/>
          <a:p>
            <a:r>
              <a:rPr lang="en-US"/>
              <a:t>Sources: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319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89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50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489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800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903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24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950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242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819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472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657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F73AB-FA56-4D1D-9F27-03E88DEC6020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58405-1AFC-439C-A268-9AB543D8D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261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://www.bloomberg.com/image/iNQu7t4_R8Rk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1.emf"/><Relationship Id="rId7" Type="http://schemas.openxmlformats.org/officeDocument/2006/relationships/image" Target="../media/image13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5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9345" y="1025236"/>
            <a:ext cx="9799782" cy="15147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 ΟΙΚΟΝΟΜΙΚΗ  ΠΟΛΙΤΙΚΗ  ΤΟΥ ΕΛΕΥΘΕΡΙΟΥ ΒΕΝΙΖΕΛΟΥ  1928-1932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127" y="3925311"/>
            <a:ext cx="9144000" cy="16557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ΝΙΚΟΣ ΧΡΙΣΤΟΔΟΥΛΑΚΗΣ</a:t>
            </a:r>
          </a:p>
          <a:p>
            <a:pPr>
              <a:lnSpc>
                <a:spcPct val="10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Ομότιμος Καθηγητής ΟΠΑ</a:t>
            </a:r>
          </a:p>
          <a:p>
            <a:pPr>
              <a:lnSpc>
                <a:spcPct val="10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Μάϊος 2026</a:t>
            </a:r>
          </a:p>
        </p:txBody>
      </p:sp>
    </p:spTree>
    <p:extLst>
      <p:ext uri="{BB962C8B-B14F-4D97-AF65-F5344CB8AC3E}">
        <p14:creationId xmlns:p14="http://schemas.microsoft.com/office/powerpoint/2010/main" val="2143015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7573396" y="634885"/>
            <a:ext cx="4304377" cy="525686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3800" b="1" dirty="0">
                <a:solidFill>
                  <a:srgbClr val="C00000"/>
                </a:solidFill>
              </a:rPr>
              <a:t>Εγκατάσταση κυρίως</a:t>
            </a:r>
            <a:r>
              <a:rPr lang="en-US" sz="3800" b="1" dirty="0">
                <a:solidFill>
                  <a:srgbClr val="C00000"/>
                </a:solidFill>
              </a:rPr>
              <a:t> </a:t>
            </a:r>
            <a:r>
              <a:rPr lang="el-GR" sz="3800" b="1" dirty="0">
                <a:solidFill>
                  <a:srgbClr val="C00000"/>
                </a:solidFill>
              </a:rPr>
              <a:t>σε: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l-GR" sz="3800" dirty="0"/>
              <a:t>Μακεδονία, Ανατ. Θράκη (80%)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3800" dirty="0"/>
              <a:t>Ανατ. Αιγαίο, </a:t>
            </a:r>
            <a:endParaRPr lang="en-US" sz="3800" dirty="0"/>
          </a:p>
          <a:p>
            <a:pPr marL="0" indent="0">
              <a:lnSpc>
                <a:spcPct val="120000"/>
              </a:lnSpc>
              <a:buNone/>
            </a:pPr>
            <a:r>
              <a:rPr lang="el-GR" sz="3800" dirty="0"/>
              <a:t>Θεσσαλία, Εύβοια</a:t>
            </a:r>
            <a:endParaRPr lang="en-US" sz="3800" dirty="0"/>
          </a:p>
          <a:p>
            <a:pPr marL="0" indent="0">
              <a:lnSpc>
                <a:spcPct val="120000"/>
              </a:lnSpc>
              <a:buNone/>
            </a:pPr>
            <a:r>
              <a:rPr lang="el-GR" sz="3800" dirty="0" err="1"/>
              <a:t>Αττικοβοιωτία</a:t>
            </a:r>
            <a:r>
              <a:rPr lang="el-GR" sz="3800" dirty="0"/>
              <a:t>, Κρήτη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l-GR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l-GR" sz="4000" dirty="0">
                <a:solidFill>
                  <a:srgbClr val="C00000"/>
                </a:solidFill>
              </a:rPr>
              <a:t>Στην Βόρεια Ελλάδα έγιναν μαζικές διανομές γαιών,         που συχνά </a:t>
            </a:r>
            <a:r>
              <a:rPr lang="el-GR" sz="4000" b="1" u="sng" dirty="0">
                <a:solidFill>
                  <a:srgbClr val="C00000"/>
                </a:solidFill>
              </a:rPr>
              <a:t>ανέτρεπαν </a:t>
            </a:r>
            <a:r>
              <a:rPr lang="el-GR" sz="4000" dirty="0">
                <a:solidFill>
                  <a:srgbClr val="C00000"/>
                </a:solidFill>
              </a:rPr>
              <a:t>προγενέστερες διανομές στους πρόσφυγες της περιόδου     1913-1918.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l-GR" dirty="0"/>
          </a:p>
          <a:p>
            <a:pPr marL="0" indent="0">
              <a:buFont typeface="Arial" panose="020B0604020202020204" pitchFamily="34" charset="0"/>
              <a:buNone/>
            </a:pPr>
            <a:endParaRPr lang="el-GR" b="1" dirty="0"/>
          </a:p>
        </p:txBody>
      </p:sp>
      <p:sp>
        <p:nvSpPr>
          <p:cNvPr id="4" name="Rectangle 3"/>
          <p:cNvSpPr/>
          <p:nvPr/>
        </p:nvSpPr>
        <p:spPr>
          <a:xfrm>
            <a:off x="934460" y="6183983"/>
            <a:ext cx="6638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/>
              <a:t>Πηγή:</a:t>
            </a:r>
            <a:r>
              <a:rPr lang="en-US" sz="1400" b="1" dirty="0"/>
              <a:t> </a:t>
            </a:r>
            <a:r>
              <a:rPr lang="en-US" sz="1400" dirty="0" err="1"/>
              <a:t>Michalopoulos</a:t>
            </a:r>
            <a:r>
              <a:rPr lang="en-US" sz="1400" dirty="0"/>
              <a:t> St</a:t>
            </a:r>
            <a:r>
              <a:rPr lang="el-GR" sz="1400" dirty="0"/>
              <a:t>, </a:t>
            </a:r>
            <a:r>
              <a:rPr lang="en-US" sz="1400" dirty="0" err="1"/>
              <a:t>Murard</a:t>
            </a:r>
            <a:r>
              <a:rPr lang="en-US" sz="1400" dirty="0"/>
              <a:t> E.</a:t>
            </a:r>
            <a:r>
              <a:rPr lang="el-GR" sz="1400" dirty="0"/>
              <a:t>, </a:t>
            </a:r>
            <a:r>
              <a:rPr lang="en-US" sz="1400" dirty="0" err="1"/>
              <a:t>Papaioannou</a:t>
            </a:r>
            <a:r>
              <a:rPr lang="en-US" sz="1400" dirty="0"/>
              <a:t> El. </a:t>
            </a:r>
            <a:r>
              <a:rPr lang="en-US" sz="1400" dirty="0" err="1"/>
              <a:t>Sakalli</a:t>
            </a:r>
            <a:r>
              <a:rPr lang="en-US" sz="1400" dirty="0"/>
              <a:t> S. O.</a:t>
            </a:r>
            <a:r>
              <a:rPr lang="el-GR" sz="1400" dirty="0"/>
              <a:t>,</a:t>
            </a:r>
            <a:r>
              <a:rPr lang="en-US" sz="1400" dirty="0"/>
              <a:t> 2025,</a:t>
            </a:r>
            <a:r>
              <a:rPr lang="el-GR" sz="1400" dirty="0"/>
              <a:t> «</a:t>
            </a:r>
            <a:r>
              <a:rPr lang="en-US" sz="1400" i="1" dirty="0" err="1"/>
              <a:t>Uprootedness</a:t>
            </a:r>
            <a:r>
              <a:rPr lang="en-US" sz="1400" i="1" dirty="0"/>
              <a:t>, Human Capital, and Skill Transferability</a:t>
            </a:r>
            <a:r>
              <a:rPr lang="el-GR" sz="1400" i="1" dirty="0"/>
              <a:t>», </a:t>
            </a:r>
            <a:r>
              <a:rPr lang="en-US" sz="1400" i="1" dirty="0"/>
              <a:t>CEPR,, No. DP20072.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60" y="156805"/>
            <a:ext cx="6069655" cy="602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5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3705" y="1690688"/>
            <a:ext cx="4692315" cy="14214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/>
              <a:t>Απρ. 1923: (εκ Τουρκίας)   </a:t>
            </a:r>
            <a:r>
              <a:rPr lang="el-GR" sz="2400" b="1" dirty="0"/>
              <a:t>847.931</a:t>
            </a:r>
          </a:p>
          <a:p>
            <a:pPr marL="0" indent="0">
              <a:buNone/>
            </a:pPr>
            <a:r>
              <a:rPr lang="el-GR" sz="2400" dirty="0"/>
              <a:t>Μάϊος 1928: 		    </a:t>
            </a:r>
            <a:r>
              <a:rPr lang="el-GR" sz="2400" b="1" dirty="0"/>
              <a:t>1.221.849</a:t>
            </a:r>
          </a:p>
          <a:p>
            <a:pPr marL="0" indent="0">
              <a:buNone/>
            </a:pPr>
            <a:r>
              <a:rPr lang="el-GR" sz="2400" dirty="0"/>
              <a:t>Περίπου </a:t>
            </a:r>
            <a:r>
              <a:rPr lang="el-GR" sz="2400" b="1" dirty="0">
                <a:solidFill>
                  <a:srgbClr val="C00000"/>
                </a:solidFill>
              </a:rPr>
              <a:t>το 25% των γηγενών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705" y="3373778"/>
            <a:ext cx="5149517" cy="2785059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ΑΜΕΣΕΣ ΑΝΑΓΚΕΣ 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Αξιοπρεπής στέγαση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Απασχόληση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Εκπαίδευση/κατάρτιση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Επιχειρηματική δραστηριότητα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126" y="3373778"/>
            <a:ext cx="4186989" cy="28901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47126" y="2850558"/>
            <a:ext cx="42675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>
                <a:latin typeface="MinionPro-Subh"/>
              </a:rPr>
              <a:t>Ζάππειο Μέγαρο: </a:t>
            </a:r>
            <a:r>
              <a:rPr lang="el-GR" sz="1400" dirty="0">
                <a:latin typeface="MinionPro-Subh"/>
              </a:rPr>
              <a:t>Ελ. Βενιζέλος, </a:t>
            </a:r>
            <a:r>
              <a:rPr lang="el-GR" sz="1400" dirty="0" err="1">
                <a:latin typeface="MinionPro-Subh"/>
              </a:rPr>
              <a:t>Απ</a:t>
            </a:r>
            <a:r>
              <a:rPr lang="el-GR" sz="1400" dirty="0">
                <a:latin typeface="MinionPro-Subh"/>
              </a:rPr>
              <a:t>. Δοξιάδης </a:t>
            </a:r>
          </a:p>
          <a:p>
            <a:r>
              <a:rPr lang="el-GR" sz="1400" dirty="0">
                <a:latin typeface="MinionPro-Subh"/>
              </a:rPr>
              <a:t>&amp; ο πρόεδρος ΕΑΠ H. </a:t>
            </a:r>
            <a:r>
              <a:rPr lang="el-GR" sz="1400" dirty="0" err="1">
                <a:latin typeface="MinionPro-Subh"/>
              </a:rPr>
              <a:t>Morgenthau</a:t>
            </a:r>
            <a:r>
              <a:rPr lang="el-GR" sz="1400" dirty="0">
                <a:latin typeface="MinionPro-Subh"/>
              </a:rPr>
              <a:t> (αρχείο ΕΡΤ)</a:t>
            </a:r>
            <a:endParaRPr lang="el-GR" sz="1400" dirty="0"/>
          </a:p>
        </p:txBody>
      </p:sp>
      <p:sp>
        <p:nvSpPr>
          <p:cNvPr id="9" name="Rectangle 8"/>
          <p:cNvSpPr/>
          <p:nvPr/>
        </p:nvSpPr>
        <p:spPr>
          <a:xfrm>
            <a:off x="6264442" y="1487564"/>
            <a:ext cx="54382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515150"/>
                </a:solidFill>
                <a:latin typeface="Times New Roman" panose="02020603050405020304" pitchFamily="18" charset="0"/>
              </a:rPr>
              <a:t>Επιτροπή Αποκατάστασης Προσφύγων</a:t>
            </a:r>
            <a:endParaRPr lang="el-GR" b="1" dirty="0">
              <a:solidFill>
                <a:srgbClr val="51515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</a:rPr>
              <a:t>Ίδρυση/εποπτεία από την ΚΤΕ (1923 – 1930)</a:t>
            </a:r>
            <a:r>
              <a:rPr lang="el-GR" dirty="0"/>
              <a:t> </a:t>
            </a:r>
          </a:p>
          <a:p>
            <a:pPr algn="ctr"/>
            <a:r>
              <a:rPr lang="el-GR" sz="2400" b="1" dirty="0">
                <a:solidFill>
                  <a:srgbClr val="C00000"/>
                </a:solidFill>
              </a:rPr>
              <a:t>Δάνειο 1924: £12.300.000</a:t>
            </a:r>
            <a:endParaRPr lang="el-GR" sz="2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4289" y="430324"/>
            <a:ext cx="11058427" cy="530420"/>
          </a:xfrm>
        </p:spPr>
        <p:txBody>
          <a:bodyPr>
            <a:noAutofit/>
          </a:bodyPr>
          <a:lstStyle/>
          <a:p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μεγαλύτερη πρόκληση μέχρι τότε </a:t>
            </a:r>
            <a:r>
              <a:rPr lang="el-G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(και χωρίς ίδιους πόρους)</a:t>
            </a:r>
          </a:p>
        </p:txBody>
      </p:sp>
    </p:spTree>
    <p:extLst>
      <p:ext uri="{BB962C8B-B14F-4D97-AF65-F5344CB8AC3E}">
        <p14:creationId xmlns:p14="http://schemas.microsoft.com/office/powerpoint/2010/main" val="1021170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443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Παραδείγματα: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0" y="1146740"/>
            <a:ext cx="597030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Έμμεσες συνέπειες: </a:t>
            </a:r>
          </a:p>
          <a:p>
            <a:r>
              <a:rPr lang="el-GR" i="1" dirty="0"/>
              <a:t>Α. Α. Πάλλης, Συμβούλιο ΕΑΠ, Αθήναι 1929</a:t>
            </a:r>
          </a:p>
          <a:p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τελεία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εξάλειψις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της μεγάλης ιδιοκτησίας ώστε τα κτήματα χρησιμοποιηθούν δι’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εγκατάστασιν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προσφύγων </a:t>
            </a:r>
            <a:r>
              <a:rPr lang="el-G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(συχνά επεισοδιακή)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Η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υποχώρησις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της νομαδικής κτηνοτροφίας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Μεγάλη άνοδος αγροτικής παραγωγής</a:t>
            </a:r>
          </a:p>
          <a:p>
            <a:endParaRPr lang="el-GR" sz="2400" dirty="0"/>
          </a:p>
          <a:p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Επίσης (προτίμηση στα </a:t>
            </a:r>
            <a:r>
              <a:rPr lang="el-GR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κινητά</a:t>
            </a: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εφόδια): </a:t>
            </a:r>
          </a:p>
          <a:p>
            <a:r>
              <a:rPr lang="el-G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Αύξηση φοίτησης σε </a:t>
            </a:r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θετικές </a:t>
            </a:r>
            <a:r>
              <a:rPr lang="el-G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επιστήμες: 	μηχανικοί, γιατροί, λογιστές, κα.</a:t>
            </a:r>
            <a:endParaRPr lang="el-GR" sz="2400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0684" y="1226951"/>
            <a:ext cx="561072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Άμεσες συνέπειες: </a:t>
            </a:r>
          </a:p>
          <a:p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Νέοι κλάδοι βιομηχανίας (ταπητουργία, δέρματα, κεραμική, κλπ)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Άνοδος βιομηχανικής παραγωγής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Νέες καλλιέργειες (καπνά, αμπέλια)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Δάνεια &amp; τραπεζικές αποζημιώσεις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Νέα δίκτυα σε αγορές εξωτερικού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Άνοδος εξαγωγών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Άνοδος ανταγωνιστικότητας      </a:t>
            </a:r>
          </a:p>
        </p:txBody>
      </p:sp>
      <p:sp>
        <p:nvSpPr>
          <p:cNvPr id="5" name="Left Arrow 4"/>
          <p:cNvSpPr/>
          <p:nvPr/>
        </p:nvSpPr>
        <p:spPr>
          <a:xfrm>
            <a:off x="4458878" y="5712644"/>
            <a:ext cx="1536569" cy="375242"/>
          </a:xfrm>
          <a:prstGeom prst="lef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0768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51"/>
          <a:stretch/>
        </p:blipFill>
        <p:spPr>
          <a:xfrm>
            <a:off x="5606716" y="452825"/>
            <a:ext cx="6104021" cy="4239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36052" y="4908884"/>
            <a:ext cx="587468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Προσφυγικά της Λεωφόρου Αλεξάνδρας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1933, Τεχνοτροπία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Bauhaus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πολυκατοικίες, 228 διαμερίσματα</a:t>
            </a:r>
          </a:p>
        </p:txBody>
      </p:sp>
      <p:sp>
        <p:nvSpPr>
          <p:cNvPr id="4" name="Rectangle 3"/>
          <p:cNvSpPr/>
          <p:nvPr/>
        </p:nvSpPr>
        <p:spPr>
          <a:xfrm>
            <a:off x="737935" y="721999"/>
            <a:ext cx="469231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Αστική στέγη</a:t>
            </a:r>
          </a:p>
          <a:p>
            <a:endParaRPr lang="el-GR" dirty="0">
              <a:solidFill>
                <a:srgbClr val="5151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Πριν το 1928 είχαν κτιστεί </a:t>
            </a:r>
            <a:r>
              <a:rPr lang="el-GR" b="1" dirty="0"/>
              <a:t>12.130 κατοικίες.</a:t>
            </a:r>
            <a:r>
              <a:rPr lang="el-GR" dirty="0"/>
              <a:t> </a:t>
            </a: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Την περίοδο 1928-1930 κτίσθηκαν από την ΕΑΠ </a:t>
            </a:r>
            <a:r>
              <a:rPr lang="el-GR" b="1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9.486 κατοικίες</a:t>
            </a:r>
            <a:r>
              <a:rPr lang="en-US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και άλλες </a:t>
            </a:r>
            <a:r>
              <a:rPr lang="el-GR" b="1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3.000 κατοικίες</a:t>
            </a: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από προσφυγικούς οικοδομικούς συνεταιρισμούς, με άτοκα δάνεια των μελών τους, (Παπαδάκης)</a:t>
            </a:r>
          </a:p>
          <a:p>
            <a:pPr>
              <a:lnSpc>
                <a:spcPct val="150000"/>
              </a:lnSpc>
            </a:pPr>
            <a:endParaRPr lang="el-GR" dirty="0">
              <a:solidFill>
                <a:srgbClr val="51515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400" b="1" dirty="0">
                <a:solidFill>
                  <a:srgbClr val="515150"/>
                </a:solidFill>
                <a:latin typeface="Times New Roman" panose="02020603050405020304" pitchFamily="18" charset="0"/>
              </a:rPr>
              <a:t>Αγροτική στέγη</a:t>
            </a: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</a:rPr>
              <a:t>Προσφυγικοί οικισμοί, κυρίως στην Β. Ελλάδα</a:t>
            </a: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515150"/>
                </a:solidFill>
                <a:latin typeface="Times New Roman" panose="02020603050405020304" pitchFamily="18" charset="0"/>
              </a:rPr>
              <a:t>Με διανομή γης</a:t>
            </a:r>
          </a:p>
          <a:p>
            <a:endParaRPr lang="el-GR" dirty="0">
              <a:solidFill>
                <a:srgbClr val="515150"/>
              </a:solidFill>
              <a:latin typeface="Times New Roman" panose="02020603050405020304" pitchFamily="18" charset="0"/>
            </a:endParaRPr>
          </a:p>
          <a:p>
            <a:r>
              <a:rPr lang="el-GR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Αλλά και πολλές </a:t>
            </a:r>
            <a:r>
              <a:rPr lang="el-GR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μικρο</a:t>
            </a:r>
            <a:r>
              <a:rPr lang="el-GR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-αυθαιρεσίες</a:t>
            </a:r>
            <a:endParaRPr lang="el-G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36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054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άξονες: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Εκπαίδευση/πολιτισμός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62" y="1690688"/>
            <a:ext cx="11454063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Φοίτηση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4ετής έγινε </a:t>
            </a:r>
            <a:r>
              <a:rPr lang="el-GR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6ετής υποχρεωτική εκπαίδευση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Δημοτικά &amp; Γυμνάσια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Θεσπίστηκαν </a:t>
            </a:r>
            <a:r>
              <a:rPr lang="el-GR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εισιτήριες εξετάσεις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 Πανεπιστήμια.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ως τότε ελεύθερη είσοδος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υπερπληθυσμό πτυχιούχων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έλλειψη επαγγελματιών. </a:t>
            </a:r>
            <a:r>
              <a:rPr lang="el-GR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Αναβάθμιση Τεχνικής &amp; Επαγγελματικής εκπαίδευσης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l-GR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Μαζική ίδρυση νέων σχολείων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3.167 </a:t>
            </a:r>
            <a:r>
              <a:rPr lang="el-GR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νέα σχολικά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κτήρια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Ίδρυση Εθνικού Θεάτρου</a:t>
            </a:r>
          </a:p>
        </p:txBody>
      </p:sp>
    </p:spTree>
    <p:extLst>
      <p:ext uri="{BB962C8B-B14F-4D97-AF65-F5344CB8AC3E}">
        <p14:creationId xmlns:p14="http://schemas.microsoft.com/office/powerpoint/2010/main" val="1088613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054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άξονες: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Κοινωνική αναβάθμιση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9421" y="140995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Εργαζόμενοι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Απασχόληση: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Εβδομάδα 6 ημερών, 8ωρη απασχόληση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Σύγχρονη κοινωνική ασφάλιση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(1929)</a:t>
            </a:r>
            <a:r>
              <a:rPr lang="el-GR" dirty="0"/>
              <a:t>: ώστε </a:t>
            </a:r>
            <a:r>
              <a:rPr lang="el-GR" sz="2600" i="1" dirty="0"/>
              <a:t>«πάντες οι Έλληνες εργαζόμενοι, οι </a:t>
            </a:r>
            <a:r>
              <a:rPr lang="el-GR" sz="2600" i="1" dirty="0" err="1">
                <a:solidFill>
                  <a:srgbClr val="0000FF"/>
                </a:solidFill>
              </a:rPr>
              <a:t>απησχολημένοι</a:t>
            </a:r>
            <a:r>
              <a:rPr lang="el-GR" sz="2600" i="1" dirty="0">
                <a:solidFill>
                  <a:srgbClr val="0000FF"/>
                </a:solidFill>
              </a:rPr>
              <a:t> εις </a:t>
            </a:r>
            <a:r>
              <a:rPr lang="el-GR" sz="2600" i="1" dirty="0" err="1">
                <a:solidFill>
                  <a:srgbClr val="0000FF"/>
                </a:solidFill>
              </a:rPr>
              <a:t>αστικάς</a:t>
            </a:r>
            <a:r>
              <a:rPr lang="el-GR" sz="2600" i="1" dirty="0">
                <a:solidFill>
                  <a:srgbClr val="0000FF"/>
                </a:solidFill>
              </a:rPr>
              <a:t> εργασίας, </a:t>
            </a:r>
            <a:r>
              <a:rPr lang="el-GR" sz="2600" i="1" dirty="0" err="1">
                <a:solidFill>
                  <a:srgbClr val="0000FF"/>
                </a:solidFill>
              </a:rPr>
              <a:t>ησφαλίσθησαν</a:t>
            </a:r>
            <a:r>
              <a:rPr lang="el-GR" sz="2600" i="1" dirty="0">
                <a:solidFill>
                  <a:srgbClr val="0000FF"/>
                </a:solidFill>
              </a:rPr>
              <a:t> </a:t>
            </a:r>
            <a:r>
              <a:rPr lang="el-GR" sz="2600" i="1" dirty="0"/>
              <a:t>διά το γήρας, την </a:t>
            </a:r>
            <a:r>
              <a:rPr lang="el-GR" sz="2600" i="1" dirty="0" err="1"/>
              <a:t>αναπηρίαν</a:t>
            </a:r>
            <a:r>
              <a:rPr lang="el-GR" sz="2600" i="1" dirty="0"/>
              <a:t>, την </a:t>
            </a:r>
            <a:r>
              <a:rPr lang="el-GR" sz="2600" i="1" dirty="0" err="1"/>
              <a:t>ασθένειαν</a:t>
            </a:r>
            <a:r>
              <a:rPr lang="el-GR" sz="2600" i="1" dirty="0"/>
              <a:t> και τον θάνατον» (αν και το πλήρες ΙΚΑ ανεστάλη λόγω κρίσης)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600" i="1" dirty="0"/>
          </a:p>
          <a:p>
            <a:pPr marL="0" indent="0">
              <a:lnSpc>
                <a:spcPct val="110000"/>
              </a:lnSpc>
              <a:buNone/>
            </a:pPr>
            <a:r>
              <a:rPr lang="el-GR" dirty="0"/>
              <a:t>Αλλά και το </a:t>
            </a:r>
            <a:r>
              <a:rPr lang="el-GR" b="1" dirty="0">
                <a:solidFill>
                  <a:srgbClr val="C00000"/>
                </a:solidFill>
              </a:rPr>
              <a:t>«Ιδιώνυμο» </a:t>
            </a:r>
            <a:r>
              <a:rPr lang="el-GR" dirty="0"/>
              <a:t>: Ν. 4229/1929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ποινή για την </a:t>
            </a:r>
            <a:r>
              <a:rPr lang="el-GR" dirty="0" err="1"/>
              <a:t>εφαρμογήν</a:t>
            </a:r>
            <a:r>
              <a:rPr lang="el-GR" dirty="0"/>
              <a:t> ιδεών με </a:t>
            </a:r>
            <a:r>
              <a:rPr lang="el-GR" dirty="0" err="1"/>
              <a:t>σκοπόν</a:t>
            </a:r>
            <a:r>
              <a:rPr lang="el-GR" dirty="0"/>
              <a:t> την διά </a:t>
            </a:r>
            <a:r>
              <a:rPr lang="el-GR" dirty="0" err="1"/>
              <a:t>βιαίων</a:t>
            </a:r>
            <a:r>
              <a:rPr lang="el-GR" dirty="0"/>
              <a:t> μέσων </a:t>
            </a:r>
            <a:r>
              <a:rPr lang="el-GR" dirty="0" err="1"/>
              <a:t>ανατροπήν</a:t>
            </a:r>
            <a:r>
              <a:rPr lang="el-GR" dirty="0"/>
              <a:t> του συστήματος.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l-GR" sz="2600" b="1" dirty="0">
                <a:solidFill>
                  <a:srgbClr val="C00000"/>
                </a:solidFill>
              </a:rPr>
              <a:t># </a:t>
            </a:r>
            <a:r>
              <a:rPr lang="el-GR" sz="2600" u="sng" dirty="0">
                <a:solidFill>
                  <a:srgbClr val="C00000"/>
                </a:solidFill>
              </a:rPr>
              <a:t>Γ. Παπανδρέου</a:t>
            </a:r>
            <a:r>
              <a:rPr lang="el-GR" sz="2600" dirty="0">
                <a:solidFill>
                  <a:srgbClr val="C00000"/>
                </a:solidFill>
              </a:rPr>
              <a:t>: </a:t>
            </a:r>
            <a:r>
              <a:rPr lang="el-GR" sz="2600" i="1" dirty="0"/>
              <a:t>«Νομίζομεν ότι νομοθετείται … η </a:t>
            </a:r>
            <a:r>
              <a:rPr lang="el-GR" sz="2600" i="1" dirty="0" err="1"/>
              <a:t>καταδίωξις</a:t>
            </a:r>
            <a:r>
              <a:rPr lang="el-GR" sz="2600" i="1" dirty="0"/>
              <a:t> της σκέψεως και εις αυτό έγκειται η διαφωνία μας... Ως δημοκρατικοί </a:t>
            </a:r>
            <a:r>
              <a:rPr lang="el-GR" sz="2600" i="1" dirty="0" err="1"/>
              <a:t>διαφωνούμεν</a:t>
            </a:r>
            <a:r>
              <a:rPr lang="el-GR" sz="2600" i="1" dirty="0"/>
              <a:t>»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41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7" y="196642"/>
            <a:ext cx="10515600" cy="813970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Σύγχρονοι θεσμοί</a:t>
            </a:r>
            <a:endParaRPr lang="el-GR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410" y="1199772"/>
            <a:ext cx="5157787" cy="823912"/>
          </a:xfrm>
        </p:spPr>
        <p:txBody>
          <a:bodyPr anchor="ctr"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Δημόσια Οικονομικά - Φορολογία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411" y="2063958"/>
            <a:ext cx="5157787" cy="401945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Πριν:  Νόμος 2190/1920 «περί ΑΕ»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1928: καθιερώνεται το  </a:t>
            </a: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Ατομικό Βιβλιάριο Φορολογουμένου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καταγραφή οφειλών/πιστώσεων.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6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Αναδιοργάνωση του ΓΛΚ 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και του Ελεγκτικού Συνεδρίου.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Συμβούλιο Επικρατείας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Αυστηροί προϋπολογισμοί</a:t>
            </a:r>
            <a:endParaRPr lang="el-GR" sz="2400" dirty="0"/>
          </a:p>
          <a:p>
            <a:endParaRPr lang="el-GR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9499" y="1240047"/>
            <a:ext cx="5183188" cy="823912"/>
          </a:xfrm>
        </p:spPr>
        <p:txBody>
          <a:bodyPr anchor="ctr"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Τράπεζα Ελλάδος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4887" y="2293394"/>
            <a:ext cx="5961765" cy="2443997"/>
          </a:xfrm>
        </p:spPr>
        <p:txBody>
          <a:bodyPr>
            <a:normAutofit lnSpcReduction="10000"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Έναρξη 14/5/1928 (Διομήδης)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23/5/1928: Ο Βενιζέλος αρχηγός Κόμματος Φιλελευθέρων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διαμάχη με την Εθνική για το εκδοτικό προνόμιο και τα δάνεια.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Τρ. Ελλ. με εμπορικές αρμοδιότητες </a:t>
            </a:r>
            <a:r>
              <a:rPr lang="el-G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(λάθος)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887" y="5252415"/>
            <a:ext cx="5718927" cy="830997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Μάιος 1928: Ένταξη στον Κανόνα Χρυσού</a:t>
            </a:r>
          </a:p>
          <a:p>
            <a:r>
              <a:rPr lang="el-G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Εκλογές Αύγ. 1928 </a:t>
            </a:r>
            <a:r>
              <a:rPr lang="el-G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Θρίαμβος Βενιζέλου</a:t>
            </a:r>
            <a:endParaRPr lang="el-G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27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29" y="679771"/>
            <a:ext cx="8018867" cy="53345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flipH="1">
            <a:off x="5137606" y="1687399"/>
            <a:ext cx="800494" cy="355390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8450619" y="1767478"/>
            <a:ext cx="3464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00FF"/>
                </a:solidFill>
              </a:rPr>
              <a:t>Την περίοδο 1927-1930, </a:t>
            </a:r>
          </a:p>
          <a:p>
            <a:r>
              <a:rPr lang="el-GR" sz="2000" b="1" dirty="0">
                <a:solidFill>
                  <a:srgbClr val="0000FF"/>
                </a:solidFill>
              </a:rPr>
              <a:t>άνοδος  ΚΚΑΕΠ κατά 20%, </a:t>
            </a:r>
          </a:p>
          <a:p>
            <a:r>
              <a:rPr lang="el-GR" sz="2000" b="1" dirty="0">
                <a:solidFill>
                  <a:srgbClr val="0000FF"/>
                </a:solidFill>
              </a:rPr>
              <a:t>δηλαδή 4,70% ετησίως !!!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6267" y="3997487"/>
            <a:ext cx="3439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C00000"/>
                </a:solidFill>
              </a:rPr>
              <a:t>Την περίοδο 1931-1932, </a:t>
            </a:r>
          </a:p>
          <a:p>
            <a:r>
              <a:rPr lang="el-GR" sz="2000" b="1" dirty="0">
                <a:solidFill>
                  <a:srgbClr val="C00000"/>
                </a:solidFill>
              </a:rPr>
              <a:t>πτώση ΚΚΑΕΠ κατά -7%, </a:t>
            </a:r>
          </a:p>
          <a:p>
            <a:r>
              <a:rPr lang="el-GR" sz="2000" b="1" dirty="0">
                <a:solidFill>
                  <a:srgbClr val="C00000"/>
                </a:solidFill>
              </a:rPr>
              <a:t>λόγω διεθνούς ύφεσης!!!</a:t>
            </a:r>
          </a:p>
        </p:txBody>
      </p:sp>
      <p:sp>
        <p:nvSpPr>
          <p:cNvPr id="7" name="Rectangle 6"/>
          <p:cNvSpPr/>
          <p:nvPr/>
        </p:nvSpPr>
        <p:spPr>
          <a:xfrm flipH="1">
            <a:off x="6042579" y="1687399"/>
            <a:ext cx="254526" cy="355390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C0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9587060" y="2969443"/>
            <a:ext cx="49962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558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715679" y="5338583"/>
            <a:ext cx="7624396" cy="1200329"/>
          </a:xfrm>
          <a:prstGeom prst="rect">
            <a:avLst/>
          </a:prstGeom>
          <a:solidFill>
            <a:schemeClr val="bg1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000" dirty="0">
                <a:solidFill>
                  <a:srgbClr val="0000FF"/>
                </a:solidFill>
              </a:rPr>
              <a:t>1918-1922:  </a:t>
            </a:r>
            <a:r>
              <a:rPr lang="el-GR" sz="2000" dirty="0">
                <a:solidFill>
                  <a:srgbClr val="C00000"/>
                </a:solidFill>
              </a:rPr>
              <a:t>απώλειες - 85%</a:t>
            </a:r>
          </a:p>
          <a:p>
            <a:pPr>
              <a:spcBef>
                <a:spcPct val="30000"/>
              </a:spcBef>
            </a:pPr>
            <a:r>
              <a:rPr lang="el-GR" sz="2000" dirty="0">
                <a:solidFill>
                  <a:srgbClr val="0000FF"/>
                </a:solidFill>
              </a:rPr>
              <a:t>1922-1927:  </a:t>
            </a:r>
            <a:r>
              <a:rPr lang="el-GR" sz="2000" dirty="0">
                <a:solidFill>
                  <a:srgbClr val="C00000"/>
                </a:solidFill>
              </a:rPr>
              <a:t>περαιτέρω απώλειες - 56%</a:t>
            </a:r>
          </a:p>
          <a:p>
            <a:pPr>
              <a:spcBef>
                <a:spcPct val="30000"/>
              </a:spcBef>
            </a:pPr>
            <a:r>
              <a:rPr lang="el-GR" sz="2000" dirty="0">
                <a:solidFill>
                  <a:srgbClr val="0000FF"/>
                </a:solidFill>
              </a:rPr>
              <a:t>Σε 10 χρόνια, η Δραχμή  </a:t>
            </a:r>
            <a:r>
              <a:rPr lang="el-GR" sz="2000" b="1" i="1" dirty="0">
                <a:solidFill>
                  <a:srgbClr val="C00000"/>
                </a:solidFill>
              </a:rPr>
              <a:t>είχε χάσει το 93%   </a:t>
            </a:r>
            <a:r>
              <a:rPr lang="el-GR" sz="2000" dirty="0">
                <a:solidFill>
                  <a:srgbClr val="0000FF"/>
                </a:solidFill>
              </a:rPr>
              <a:t>της αξίας που είχε το 1918</a:t>
            </a:r>
          </a:p>
        </p:txBody>
      </p:sp>
      <p:sp>
        <p:nvSpPr>
          <p:cNvPr id="8195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172F54F-A149-44AE-B198-1943F7E1EE7F}" type="slidenum">
              <a:rPr lang="en-GB" b="0" smtClean="0">
                <a:solidFill>
                  <a:schemeClr val="tx2"/>
                </a:solidFill>
              </a:rPr>
              <a:pPr eaLnBrk="1" hangingPunct="1"/>
              <a:t>18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9577" y="366967"/>
            <a:ext cx="7673467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400" b="1" dirty="0">
                <a:solidFill>
                  <a:srgbClr val="0000FF"/>
                </a:solidFill>
              </a:rPr>
              <a:t>Μετά τον Α΄ ΠΠ, η Δραχμή υπέστη ραγδαία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l-GR" sz="2400" b="1" dirty="0">
                <a:solidFill>
                  <a:srgbClr val="0000FF"/>
                </a:solidFill>
              </a:rPr>
              <a:t>υποτίμηση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896816"/>
              </p:ext>
            </p:extLst>
          </p:nvPr>
        </p:nvGraphicFramePr>
        <p:xfrm>
          <a:off x="1451729" y="1162804"/>
          <a:ext cx="7233334" cy="3921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0842252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6789128" y="333375"/>
          <a:ext cx="3878873" cy="317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838621" imgH="3152790" progId="Excel.Chart.8">
                  <p:embed/>
                </p:oleObj>
              </mc:Choice>
              <mc:Fallback>
                <p:oleObj name="Chart" r:id="rId2" imgW="4838621" imgH="3152790" progId="Excel.Chart.8">
                  <p:embed/>
                  <p:pic>
                    <p:nvPicPr>
                      <p:cNvPr id="102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8" y="333375"/>
                        <a:ext cx="3878873" cy="317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1702777" y="3573463"/>
          <a:ext cx="4032738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5343500" imgH="4238730" progId="Excel.Chart.8">
                  <p:embed/>
                </p:oleObj>
              </mc:Choice>
              <mc:Fallback>
                <p:oleObj name="Chart" r:id="rId4" imgW="5343500" imgH="4238730" progId="Excel.Chart.8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777" y="3573463"/>
                        <a:ext cx="4032738" cy="308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1665410" y="210763"/>
          <a:ext cx="4898781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695721" imgH="2714580" progId="Excel.Chart.8">
                  <p:embed/>
                </p:oleObj>
              </mc:Choice>
              <mc:Fallback>
                <p:oleObj name="Chart" r:id="rId6" imgW="4695721" imgH="2714580" progId="Excel.Chart.8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410" y="210763"/>
                        <a:ext cx="4898781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6383216" y="3403602"/>
          <a:ext cx="4284785" cy="318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8" imgW="5248143" imgH="2971890" progId="Excel.Chart.8">
                  <p:embed/>
                </p:oleObj>
              </mc:Choice>
              <mc:Fallback>
                <p:oleObj name="Chart" r:id="rId8" imgW="5248143" imgH="2971890" progId="Excel.Chart.8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216" y="3403602"/>
                        <a:ext cx="4284785" cy="318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448254" y="166002"/>
            <a:ext cx="9627957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400" b="1" dirty="0">
                <a:solidFill>
                  <a:srgbClr val="0000FF"/>
                </a:solidFill>
              </a:rPr>
              <a:t>ΕΝΤΟΣ ΚΑΝΟΝΑ: </a:t>
            </a:r>
            <a:r>
              <a:rPr lang="el-GR" sz="2000" b="1" dirty="0">
                <a:solidFill>
                  <a:srgbClr val="0000FF"/>
                </a:solidFill>
              </a:rPr>
              <a:t>Χρέος, έλλειμμα, πληθωρισμός και κόστος δανεισμού </a:t>
            </a:r>
            <a:r>
              <a:rPr lang="el-GR" sz="2000" b="1" dirty="0">
                <a:solidFill>
                  <a:srgbClr val="C00000"/>
                </a:solidFill>
              </a:rPr>
              <a:t>ΜΕΙΩΘΗΚΑΝ</a:t>
            </a:r>
          </a:p>
        </p:txBody>
      </p:sp>
      <p:sp>
        <p:nvSpPr>
          <p:cNvPr id="1024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9319B22-BB1B-4911-A406-209B11960887}" type="slidenum">
              <a:rPr lang="en-GB" b="0" smtClean="0">
                <a:solidFill>
                  <a:schemeClr val="tx2"/>
                </a:solidFill>
              </a:rPr>
              <a:pPr eaLnBrk="1" hangingPunct="1"/>
              <a:t>19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10248" name="Rectangle 9"/>
          <p:cNvSpPr>
            <a:spLocks noChangeArrowheads="1"/>
          </p:cNvSpPr>
          <p:nvPr/>
        </p:nvSpPr>
        <p:spPr bwMode="auto">
          <a:xfrm>
            <a:off x="3719291" y="4202114"/>
            <a:ext cx="1768433" cy="33855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600" b="1"/>
              <a:t>ΠΛΗΘΩΡΙΣΜΟΣ, %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876366" y="794486"/>
            <a:ext cx="2194062" cy="33855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600" b="1" dirty="0"/>
              <a:t>ΔΗΜ. ΧΡΕΟΣ, εκατ. ΔΡΧ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7991040" y="1084264"/>
            <a:ext cx="2351349" cy="33855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600" dirty="0"/>
              <a:t>ΔΗΜ.  </a:t>
            </a:r>
            <a:r>
              <a:rPr lang="el-GR" sz="1600" b="1" dirty="0"/>
              <a:t>ΕΛΛΕΙΜΜΑ</a:t>
            </a:r>
            <a:r>
              <a:rPr lang="el-GR" sz="1600" dirty="0"/>
              <a:t>, </a:t>
            </a:r>
            <a:r>
              <a:rPr lang="el-GR" sz="1600" dirty="0" err="1"/>
              <a:t>εκατ</a:t>
            </a:r>
            <a:r>
              <a:rPr lang="el-GR" sz="1600" dirty="0"/>
              <a:t> $</a:t>
            </a:r>
          </a:p>
        </p:txBody>
      </p:sp>
      <p:sp>
        <p:nvSpPr>
          <p:cNvPr id="10251" name="Rectangle 9"/>
          <p:cNvSpPr>
            <a:spLocks noChangeArrowheads="1"/>
          </p:cNvSpPr>
          <p:nvPr/>
        </p:nvSpPr>
        <p:spPr bwMode="auto">
          <a:xfrm>
            <a:off x="8760297" y="3665918"/>
            <a:ext cx="1290931" cy="33855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600" b="1" dirty="0"/>
              <a:t>ΕΠΙΤΟΚΙΑ</a:t>
            </a:r>
            <a:r>
              <a:rPr lang="el-GR" sz="1600" dirty="0"/>
              <a:t>, %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711624" y="1340768"/>
            <a:ext cx="3358804" cy="432048"/>
          </a:xfrm>
          <a:prstGeom prst="straightConnector1">
            <a:avLst/>
          </a:prstGeom>
          <a:ln w="444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176120" y="4293096"/>
            <a:ext cx="3011776" cy="482986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00562" y="4416649"/>
            <a:ext cx="2603351" cy="718869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482335" y="1246569"/>
            <a:ext cx="2864562" cy="1443544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83169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400" y="799089"/>
            <a:ext cx="9762836" cy="4705783"/>
          </a:xfrm>
        </p:spPr>
        <p:txBody>
          <a:bodyPr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Ι. Το όραμα (γιατί τα έκανε;)</a:t>
            </a:r>
            <a:b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 της οικονομικής πολιτικής</a:t>
            </a:r>
            <a:b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ΙΙΙ. Αποτελέσματα</a:t>
            </a:r>
            <a:b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Διδάγματα για την σύγχρονη εποχή</a:t>
            </a:r>
          </a:p>
        </p:txBody>
      </p:sp>
    </p:spTree>
    <p:extLst>
      <p:ext uri="{BB962C8B-B14F-4D97-AF65-F5344CB8AC3E}">
        <p14:creationId xmlns:p14="http://schemas.microsoft.com/office/powerpoint/2010/main" val="2026513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2222990" y="3765959"/>
            <a:ext cx="2407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l-GR" sz="600">
                <a:ea typeface="Arial Unicode MS" pitchFamily="34" charset="-128"/>
                <a:cs typeface="Times New Roman" pitchFamily="18" charset="0"/>
              </a:rPr>
              <a:t> </a:t>
            </a:r>
            <a:endParaRPr lang="el-GR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2209800" y="1518174"/>
            <a:ext cx="810080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Κατάρρευση τραπεζών και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Κράχ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στις ΗΠΑ το 1929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   Συρρίκνωση διεθνούς εμπορίου κατά </a:t>
            </a:r>
            <a:r>
              <a:rPr lang="en-US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25%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από το </a:t>
            </a:r>
            <a:r>
              <a:rPr lang="en-US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1929</a:t>
            </a:r>
            <a:endParaRPr lang="el-GR" sz="2400" dirty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Tx/>
              <a:buChar char="•"/>
            </a:pPr>
            <a:endParaRPr lang="el-GR" sz="2400" dirty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Tx/>
              <a:buChar char="•"/>
            </a:pPr>
            <a:r>
              <a:rPr lang="el-GR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Έξοδος πολλών χωρών από τον Κανόνα </a:t>
            </a:r>
          </a:p>
          <a:p>
            <a:r>
              <a:rPr lang="el-GR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 με υποτίμηση προς το $ και όσα νομίσματα παρέμεναν εντός</a:t>
            </a:r>
            <a:endParaRPr lang="en-US" sz="2400" dirty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268" name="Rectangle 28"/>
          <p:cNvSpPr>
            <a:spLocks noChangeArrowheads="1"/>
          </p:cNvSpPr>
          <p:nvPr/>
        </p:nvSpPr>
        <p:spPr bwMode="auto">
          <a:xfrm>
            <a:off x="2240574" y="4295775"/>
            <a:ext cx="7527638" cy="193899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Αυτά προκάλεσαν:</a:t>
            </a:r>
          </a:p>
          <a:p>
            <a:endParaRPr lang="el-GR" sz="2400" i="1" dirty="0"/>
          </a:p>
          <a:p>
            <a:r>
              <a:rPr lang="el-GR" sz="2400" i="1"/>
              <a:t>Εμπορικά ελλείμματα στις παραμένουσες χώρες</a:t>
            </a:r>
          </a:p>
          <a:p>
            <a:r>
              <a:rPr lang="el-GR" sz="2400" i="1" dirty="0"/>
              <a:t>Ύφεση στην ελληνική οικονομία</a:t>
            </a:r>
          </a:p>
          <a:p>
            <a:r>
              <a:rPr lang="el-GR" sz="2400" i="1" dirty="0"/>
              <a:t>Αβεβαιότητα και κερδοσκοπία στην αγορά συναλλάγματος</a:t>
            </a:r>
            <a:endParaRPr lang="en-US" sz="2400" i="1"/>
          </a:p>
        </p:txBody>
      </p:sp>
      <p:sp>
        <p:nvSpPr>
          <p:cNvPr id="11269" name="Rectangle 32"/>
          <p:cNvSpPr>
            <a:spLocks noChangeArrowheads="1"/>
          </p:cNvSpPr>
          <p:nvPr/>
        </p:nvSpPr>
        <p:spPr bwMode="auto">
          <a:xfrm>
            <a:off x="2182891" y="759927"/>
            <a:ext cx="6503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ΟΜΩΣ: Ισχυρές διεθνείς διαταραχές :</a:t>
            </a:r>
          </a:p>
        </p:txBody>
      </p:sp>
      <p:sp>
        <p:nvSpPr>
          <p:cNvPr id="1127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28C7E8F-DB86-42BD-902C-E7FFB7A8E8ED}" type="slidenum">
              <a:rPr lang="en-GB" b="0" smtClean="0">
                <a:solidFill>
                  <a:schemeClr val="tx2"/>
                </a:solidFill>
              </a:rPr>
              <a:pPr eaLnBrk="1" hangingPunct="1"/>
              <a:t>20</a:t>
            </a:fld>
            <a:endParaRPr lang="en-GB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39590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74953" y="4545900"/>
            <a:ext cx="497735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Bloomberg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>
                <a:solidFill>
                  <a:srgbClr val="C00000"/>
                </a:solidFill>
              </a:rPr>
              <a:t>S</a:t>
            </a:r>
            <a:r>
              <a:rPr lang="el-GR" sz="2400" dirty="0">
                <a:solidFill>
                  <a:srgbClr val="C00000"/>
                </a:solidFill>
              </a:rPr>
              <a:t>.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dirty="0" err="1">
                <a:solidFill>
                  <a:srgbClr val="C00000"/>
                </a:solidFill>
              </a:rPr>
              <a:t>Vanatta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l-G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June, </a:t>
            </a:r>
            <a:r>
              <a:rPr lang="el-G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2012): 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History Offers an Ugly Precedent for a Greek Euro Exit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Eleftherios Venizelos 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7" y="4077073"/>
            <a:ext cx="4027709" cy="246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8E07DB5-61F2-48F6-B327-1F165241C918}" type="slidenum">
              <a:rPr lang="en-GB" b="0" smtClean="0">
                <a:solidFill>
                  <a:schemeClr val="tx2"/>
                </a:solidFill>
              </a:rPr>
              <a:pPr eaLnBrk="1" hangingPunct="1"/>
              <a:t>21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1461155" y="1484784"/>
            <a:ext cx="8696421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Hartwich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(2011):</a:t>
            </a:r>
            <a:r>
              <a:rPr lang="el-G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Ελλάδα είναι </a:t>
            </a:r>
            <a:r>
              <a:rPr lang="el-GR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«ανίατη περίπτωση»</a:t>
            </a:r>
            <a:r>
              <a:rPr lang="el-G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θα αποτύχει, όπως απέτυχε και στο παρελθόν σε ανάλογες κρίσεις. Παράδειγμα,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1932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η Ελλάδα εγκατέλειψε τον Κανόνα Χρυσού-Συναλλάγματος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1704156" y="383178"/>
            <a:ext cx="8496300" cy="70788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Η κρίση του 1932 ξαναήρθε στην επικαιρότητα την περίοδο 2010-2015, όταν πολλοί νόμισαν ότι η κρίση χρέους θα έχει παρόμοια έκβαση, πχ. το  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Grexit</a:t>
            </a:r>
            <a:endParaRPr lang="el-GR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4428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875825" y="253054"/>
            <a:ext cx="75466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Τα επεισόδια που οδήγησαν στην ελληνική κρίση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552684" y="3349470"/>
            <a:ext cx="962750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l-GR" sz="2400" b="1" u="sng" dirty="0">
                <a:latin typeface="Times New Roman" pitchFamily="18" charset="0"/>
                <a:cs typeface="Times New Roman" pitchFamily="18" charset="0"/>
              </a:rPr>
              <a:t>Η δραματική συνέχεια:</a:t>
            </a:r>
          </a:p>
          <a:p>
            <a:pPr marL="342900" indent="-342900">
              <a:spcBef>
                <a:spcPct val="50000"/>
              </a:spcBef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Ιαν.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 Αίτηση βοήθειας από την Κοινωνία των Εθνών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l-GR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Μαρτ</a:t>
            </a:r>
            <a:r>
              <a:rPr lang="el-G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1932: </a:t>
            </a:r>
            <a:r>
              <a:rPr lang="el-GR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Η ελληνική αίτηση απορρίπτεται</a:t>
            </a:r>
          </a:p>
          <a:p>
            <a:pPr marL="342900" indent="-342900">
              <a:spcBef>
                <a:spcPct val="50000"/>
              </a:spcBef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Απρ.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1932: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Η Ελλάδα εγκαταλείπει τον Κανόνα. Μεγάλη υποτίμηση</a:t>
            </a:r>
          </a:p>
          <a:p>
            <a:pPr marL="342900" indent="-342900">
              <a:spcBef>
                <a:spcPct val="50000"/>
              </a:spcBef>
            </a:pP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		        Αδυναμία πληρωμής </a:t>
            </a:r>
            <a:r>
              <a:rPr lang="el-GR" sz="2400" b="1" dirty="0" err="1">
                <a:latin typeface="Times New Roman" pitchFamily="18" charset="0"/>
                <a:cs typeface="Times New Roman" pitchFamily="18" charset="0"/>
              </a:rPr>
              <a:t>τοκοχρεωλυσίων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Default)</a:t>
            </a:r>
            <a:endParaRPr lang="en-GB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92A1ED5-B403-4BE9-9004-0C5F228A5581}" type="slidenum">
              <a:rPr lang="en-GB" b="0" smtClean="0">
                <a:solidFill>
                  <a:schemeClr val="tx2"/>
                </a:solidFill>
              </a:rPr>
              <a:pPr eaLnBrk="1" hangingPunct="1"/>
              <a:t>22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52684" y="1105498"/>
            <a:ext cx="9304365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l-GR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Καλοκαίρι 1931: </a:t>
            </a:r>
            <a:r>
              <a:rPr lang="el-G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ΤτΕ</a:t>
            </a:r>
            <a:r>
              <a:rPr lang="el-G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μετατρέπει τα Συναλλαγματικά Διαθέσιμα σε 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£</a:t>
            </a:r>
            <a:endParaRPr lang="el-GR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l-GR" sz="2400" b="1" dirty="0" err="1">
                <a:latin typeface="Times New Roman" pitchFamily="18" charset="0"/>
                <a:cs typeface="Times New Roman" pitchFamily="18" charset="0"/>
              </a:rPr>
              <a:t>Σεπτ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400" b="1">
                <a:latin typeface="Times New Roman" pitchFamily="18" charset="0"/>
                <a:cs typeface="Times New Roman" pitchFamily="18" charset="0"/>
              </a:rPr>
              <a:t> 1931: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 Η Αγγλία υποτιμά 35% &amp; εγκαταλείπει το ΣΑΧ </a:t>
            </a:r>
          </a:p>
          <a:p>
            <a:pPr marL="342900" indent="-342900"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GB" sz="2400" b="1" i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l-GR" sz="2400" b="1" i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Αλλά, η Ελλάδα παραμένει στα </a:t>
            </a:r>
            <a:r>
              <a:rPr lang="en-GB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el-GR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ΔΡΧ ανά Δολάριο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5177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093707" y="1788673"/>
            <a:ext cx="843234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l-GR" sz="2400" u="sng" dirty="0"/>
              <a:t>Επιλογή 1</a:t>
            </a:r>
            <a:r>
              <a:rPr lang="el-GR" sz="2400" dirty="0"/>
              <a:t>: Αυτό που τελικά έγινε.</a:t>
            </a:r>
          </a:p>
          <a:p>
            <a:r>
              <a:rPr lang="el-GR" sz="2400" dirty="0"/>
              <a:t>Παραμονή στην ίδια ισοτιμία $  και  χρήση διαθεσίμων για άμυνα</a:t>
            </a:r>
          </a:p>
          <a:p>
            <a:r>
              <a:rPr lang="el-GR" sz="2400" dirty="0">
                <a:solidFill>
                  <a:srgbClr val="C00000"/>
                </a:solidFill>
              </a:rPr>
              <a:t> </a:t>
            </a:r>
          </a:p>
          <a:p>
            <a:r>
              <a:rPr lang="el-GR" sz="2400" dirty="0">
                <a:solidFill>
                  <a:srgbClr val="C00000"/>
                </a:solidFill>
              </a:rPr>
              <a:t>Εισηγητές: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l-GR" sz="2400" dirty="0">
                <a:solidFill>
                  <a:srgbClr val="C00000"/>
                </a:solidFill>
              </a:rPr>
              <a:t>Κυβέρνηση, </a:t>
            </a:r>
            <a:r>
              <a:rPr lang="el-GR" sz="2400" dirty="0" err="1">
                <a:solidFill>
                  <a:srgbClr val="C00000"/>
                </a:solidFill>
              </a:rPr>
              <a:t>ΤτΕ</a:t>
            </a:r>
            <a:r>
              <a:rPr lang="el-GR" sz="2400" dirty="0">
                <a:solidFill>
                  <a:srgbClr val="C00000"/>
                </a:solidFill>
              </a:rPr>
              <a:t>, παράγοντες της αγοράς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338606" y="3845148"/>
            <a:ext cx="3518267" cy="230832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/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Άμεσες Συνέπειες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Άνοδος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Spreads</a:t>
            </a:r>
          </a:p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Φυγή κεφαλαίων</a:t>
            </a:r>
          </a:p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Μείωση διαθεσίμων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Πιο μεγάλη ύφεση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D328DA7-7677-406B-ADE4-EEBEB358BA84}" type="slidenum">
              <a:rPr lang="en-GB" b="0" smtClean="0">
                <a:solidFill>
                  <a:schemeClr val="tx2"/>
                </a:solidFill>
              </a:rPr>
              <a:pPr eaLnBrk="1" hangingPunct="1"/>
              <a:t>23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20486" name="Rectangle 2"/>
          <p:cNvSpPr>
            <a:spLocks noChangeArrowheads="1"/>
          </p:cNvSpPr>
          <p:nvPr/>
        </p:nvSpPr>
        <p:spPr bwMode="auto">
          <a:xfrm>
            <a:off x="5825765" y="3845148"/>
            <a:ext cx="5731496" cy="230832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l-GR" sz="2400" b="1" i="1" dirty="0">
                <a:latin typeface="Times New Roman" pitchFamily="18" charset="0"/>
                <a:cs typeface="Times New Roman" pitchFamily="18" charset="0"/>
              </a:rPr>
              <a:t>Λίγο αργότερα: </a:t>
            </a:r>
          </a:p>
          <a:p>
            <a:pPr marL="342900" indent="-342900">
              <a:defRPr/>
            </a:pPr>
            <a:endParaRPr lang="el-GR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  Εγκατάλειψη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Κανόνα,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Default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 startAt="6"/>
              <a:defRPr/>
            </a:pPr>
            <a:r>
              <a:rPr lang="el-GR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Υπερ</a:t>
            </a:r>
            <a:r>
              <a:rPr lang="el-GR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-ακόντιση ισοτιμίας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πληθωρισμός</a:t>
            </a:r>
            <a:endParaRPr lang="el-GR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  Διόγκωση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Χρέους/ΑΕΠ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2801" y="467081"/>
            <a:ext cx="7077579" cy="584775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el-GR" sz="3200" b="1" i="1" dirty="0">
                <a:solidFill>
                  <a:schemeClr val="bg1"/>
                </a:solidFill>
              </a:rPr>
              <a:t>Ερώτημα: Τι θα μπορούσε να είχε γίνει ;</a:t>
            </a:r>
          </a:p>
        </p:txBody>
      </p:sp>
    </p:spTree>
    <p:extLst>
      <p:ext uri="{BB962C8B-B14F-4D97-AF65-F5344CB8AC3E}">
        <p14:creationId xmlns:p14="http://schemas.microsoft.com/office/powerpoint/2010/main" val="3255301871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715679" y="5338583"/>
            <a:ext cx="8427562" cy="1360372"/>
          </a:xfrm>
          <a:prstGeom prst="rect">
            <a:avLst/>
          </a:prstGeom>
          <a:solidFill>
            <a:schemeClr val="bg1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000" dirty="0">
                <a:solidFill>
                  <a:srgbClr val="0000FF"/>
                </a:solidFill>
              </a:rPr>
              <a:t>ΣΕΠΤ. 1931: Έξοδος στερλίνας. </a:t>
            </a:r>
            <a:r>
              <a:rPr lang="el-GR" sz="2000" b="1" dirty="0">
                <a:solidFill>
                  <a:srgbClr val="0000FF"/>
                </a:solidFill>
              </a:rPr>
              <a:t>ΥΠΕΡ-</a:t>
            </a:r>
            <a:r>
              <a:rPr lang="el-GR" sz="2000" dirty="0">
                <a:solidFill>
                  <a:srgbClr val="0000FF"/>
                </a:solidFill>
              </a:rPr>
              <a:t>τίμηση Δραχμής κατά +</a:t>
            </a:r>
            <a:r>
              <a:rPr lang="el-GR" sz="2000" b="1" dirty="0">
                <a:solidFill>
                  <a:srgbClr val="0000FF"/>
                </a:solidFill>
              </a:rPr>
              <a:t>29%</a:t>
            </a:r>
            <a:endParaRPr lang="el-GR" sz="2000" b="1" dirty="0">
              <a:solidFill>
                <a:srgbClr val="C00000"/>
              </a:solidFill>
            </a:endParaRPr>
          </a:p>
          <a:p>
            <a:pPr>
              <a:spcBef>
                <a:spcPct val="30000"/>
              </a:spcBef>
            </a:pPr>
            <a:r>
              <a:rPr lang="el-GR" sz="2000" dirty="0">
                <a:solidFill>
                  <a:srgbClr val="0000FF"/>
                </a:solidFill>
              </a:rPr>
              <a:t>ΑΠΡ. 1932:  Έξοδος και </a:t>
            </a:r>
            <a:r>
              <a:rPr lang="el-GR" sz="2000" b="1" dirty="0">
                <a:solidFill>
                  <a:srgbClr val="0000FF"/>
                </a:solidFill>
              </a:rPr>
              <a:t>ΥΠΟ-</a:t>
            </a:r>
            <a:r>
              <a:rPr lang="el-GR" sz="2000" dirty="0">
                <a:solidFill>
                  <a:srgbClr val="0000FF"/>
                </a:solidFill>
              </a:rPr>
              <a:t>τίμηση κατά </a:t>
            </a:r>
            <a:r>
              <a:rPr lang="el-GR" sz="2400" b="1" dirty="0">
                <a:solidFill>
                  <a:srgbClr val="C00000"/>
                </a:solidFill>
              </a:rPr>
              <a:t>- 64%</a:t>
            </a:r>
          </a:p>
          <a:p>
            <a:pPr>
              <a:spcBef>
                <a:spcPct val="30000"/>
              </a:spcBef>
            </a:pPr>
            <a:r>
              <a:rPr lang="el-GR" sz="2000" b="1" dirty="0">
                <a:solidFill>
                  <a:srgbClr val="0000FF"/>
                </a:solidFill>
              </a:rPr>
              <a:t>1928-1938: </a:t>
            </a:r>
            <a:r>
              <a:rPr lang="el-GR" sz="2000" dirty="0">
                <a:solidFill>
                  <a:srgbClr val="0000FF"/>
                </a:solidFill>
              </a:rPr>
              <a:t>Σε 10 χρόνια, η Δραχμή  έχασε </a:t>
            </a:r>
            <a:r>
              <a:rPr lang="el-GR" sz="2000" b="1" dirty="0">
                <a:solidFill>
                  <a:srgbClr val="C00000"/>
                </a:solidFill>
              </a:rPr>
              <a:t>- </a:t>
            </a:r>
            <a:r>
              <a:rPr lang="el-GR" sz="2400" b="1" dirty="0">
                <a:solidFill>
                  <a:srgbClr val="C00000"/>
                </a:solidFill>
              </a:rPr>
              <a:t>46%   </a:t>
            </a:r>
            <a:r>
              <a:rPr lang="el-GR" sz="2000" dirty="0">
                <a:solidFill>
                  <a:srgbClr val="0000FF"/>
                </a:solidFill>
              </a:rPr>
              <a:t>της αξίας επί Κανόνα</a:t>
            </a:r>
          </a:p>
        </p:txBody>
      </p:sp>
      <p:sp>
        <p:nvSpPr>
          <p:cNvPr id="8195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172F54F-A149-44AE-B198-1943F7E1EE7F}" type="slidenum">
              <a:rPr lang="en-GB" b="0" smtClean="0">
                <a:solidFill>
                  <a:schemeClr val="tx2"/>
                </a:solidFill>
              </a:rPr>
              <a:pPr eaLnBrk="1" hangingPunct="1"/>
              <a:t>24</a:t>
            </a:fld>
            <a:endParaRPr lang="en-GB" b="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9577" y="366967"/>
            <a:ext cx="8617809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400" b="1" dirty="0">
                <a:solidFill>
                  <a:srgbClr val="0000FF"/>
                </a:solidFill>
              </a:rPr>
              <a:t>Με την εγκατάλειψη, η Δραχμή </a:t>
            </a:r>
            <a:r>
              <a:rPr lang="el-GR" sz="2400" b="1">
                <a:solidFill>
                  <a:srgbClr val="0000FF"/>
                </a:solidFill>
              </a:rPr>
              <a:t>υπέστη πάλι ραγδαία</a:t>
            </a:r>
            <a:r>
              <a:rPr lang="en-US" sz="2400" b="1">
                <a:solidFill>
                  <a:srgbClr val="0000FF"/>
                </a:solidFill>
              </a:rPr>
              <a:t> </a:t>
            </a:r>
            <a:r>
              <a:rPr lang="el-GR" sz="2400" b="1" dirty="0">
                <a:solidFill>
                  <a:srgbClr val="0000FF"/>
                </a:solidFill>
              </a:rPr>
              <a:t>υποτίμηση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99269"/>
              </p:ext>
            </p:extLst>
          </p:nvPr>
        </p:nvGraphicFramePr>
        <p:xfrm>
          <a:off x="1904214" y="1008668"/>
          <a:ext cx="8154186" cy="3959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2616927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6466744" y="948511"/>
          <a:ext cx="4201257" cy="2767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848346" imgH="3210030" progId="Excel.Chart.8">
                  <p:embed/>
                </p:oleObj>
              </mc:Choice>
              <mc:Fallback>
                <p:oleObj name="Chart" r:id="rId2" imgW="4848346" imgH="3210030" progId="Excel.Chart.8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6744" y="948511"/>
                        <a:ext cx="4201257" cy="2767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702778" y="3357565"/>
          <a:ext cx="4248150" cy="330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5352954" imgH="4305420" progId="Excel.Chart.8">
                  <p:embed/>
                </p:oleObj>
              </mc:Choice>
              <mc:Fallback>
                <p:oleObj name="Chart" r:id="rId4" imgW="5352954" imgH="4305420" progId="Excel.Chart.8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778" y="3357565"/>
                        <a:ext cx="4248150" cy="330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919654" y="764704"/>
          <a:ext cx="4176346" cy="3024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705446" imgH="2724030" progId="Excel.Chart.8">
                  <p:embed/>
                </p:oleObj>
              </mc:Choice>
              <mc:Fallback>
                <p:oleObj name="Chart" r:id="rId6" imgW="4705446" imgH="2724030" progId="Excel.Chart.8">
                  <p:embed/>
                  <p:pic>
                    <p:nvPicPr>
                      <p:cNvPr id="194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654" y="764704"/>
                        <a:ext cx="4176346" cy="30246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6374423" y="3789363"/>
          <a:ext cx="3997569" cy="2871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8" imgW="5257868" imgH="2981340" progId="Excel.Chart.8">
                  <p:embed/>
                </p:oleObj>
              </mc:Choice>
              <mc:Fallback>
                <p:oleObj name="Chart" r:id="rId8" imgW="5257868" imgH="2981340" progId="Excel.Chart.8">
                  <p:embed/>
                  <p:pic>
                    <p:nvPicPr>
                      <p:cNvPr id="194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4423" y="3789363"/>
                        <a:ext cx="3997569" cy="2871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113254" y="982358"/>
            <a:ext cx="2422972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400" b="1" dirty="0"/>
              <a:t>ΧΡΕΟΣ, εκατ.  ΣΤΑΘ. ΔΡΑΧΜΕΣ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6816080" y="3913443"/>
            <a:ext cx="1224984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400" b="1" dirty="0"/>
              <a:t>ΕΠΙΤΟΚΙΑ, %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646828" y="3916364"/>
            <a:ext cx="1603902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400" b="1" dirty="0"/>
              <a:t>ΠΛΗΘΩΡΙΣΜΟΣ, %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6640936" y="1076327"/>
            <a:ext cx="2288512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1400" b="1" dirty="0"/>
              <a:t>ΕΛΛΕΙΜΜΑ, εκατ.  ΔΟΛΑΡΙΑ</a:t>
            </a:r>
          </a:p>
        </p:txBody>
      </p:sp>
      <p:sp>
        <p:nvSpPr>
          <p:cNvPr id="1946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F168AFF-FAE8-4E84-B391-04B7A453F5EA}" type="slidenum">
              <a:rPr lang="en-GB" b="0" smtClean="0">
                <a:solidFill>
                  <a:schemeClr val="tx2"/>
                </a:solidFill>
              </a:rPr>
              <a:pPr eaLnBrk="1" hangingPunct="1"/>
              <a:t>25</a:t>
            </a:fld>
            <a:endParaRPr lang="en-GB" b="0">
              <a:solidFill>
                <a:schemeClr val="tx2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855641" y="1606276"/>
            <a:ext cx="2927535" cy="454572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513163" y="1731007"/>
            <a:ext cx="2858829" cy="129101"/>
          </a:xfrm>
          <a:prstGeom prst="straightConnector1">
            <a:avLst/>
          </a:prstGeom>
          <a:ln w="34925"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646616" y="4136283"/>
            <a:ext cx="2873321" cy="1453451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960096" y="4797153"/>
            <a:ext cx="3096344" cy="996597"/>
          </a:xfrm>
          <a:prstGeom prst="straightConnector1">
            <a:avLst/>
          </a:prstGeom>
          <a:ln w="349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702777" y="139944"/>
            <a:ext cx="9448356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sz="2400" b="1" dirty="0">
                <a:solidFill>
                  <a:srgbClr val="C00000"/>
                </a:solidFill>
              </a:rPr>
              <a:t>Εκτός ΚΑΝΟΝΑ: </a:t>
            </a:r>
            <a:r>
              <a:rPr lang="el-GR" sz="2000" b="1" dirty="0">
                <a:solidFill>
                  <a:srgbClr val="0000FF"/>
                </a:solidFill>
              </a:rPr>
              <a:t>Χρέος, έλλειμμα, πληθωρισμός και κόστος δανεισμού </a:t>
            </a:r>
            <a:r>
              <a:rPr lang="el-GR" sz="2000" b="1" dirty="0">
                <a:solidFill>
                  <a:srgbClr val="C00000"/>
                </a:solidFill>
              </a:rPr>
              <a:t>ΑΥΞΗΘΗΚΑΝ</a:t>
            </a:r>
          </a:p>
        </p:txBody>
      </p:sp>
    </p:spTree>
    <p:extLst>
      <p:ext uri="{BB962C8B-B14F-4D97-AF65-F5344CB8AC3E}">
        <p14:creationId xmlns:p14="http://schemas.microsoft.com/office/powerpoint/2010/main" val="2088635093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5087888" y="620688"/>
          <a:ext cx="5344578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676851" imgH="2705100" progId="Excel.Chart.8">
                  <p:embed/>
                </p:oleObj>
              </mc:Choice>
              <mc:Fallback>
                <p:oleObj name="Chart" r:id="rId3" imgW="4676851" imgH="2705100" progId="Excel.Chart.8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888" y="620688"/>
                        <a:ext cx="5344578" cy="2088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775521" y="911580"/>
            <a:ext cx="257966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2000" i="1" dirty="0">
                <a:solidFill>
                  <a:srgbClr val="0000FF"/>
                </a:solidFill>
              </a:rPr>
              <a:t>1.Το Ισοζύγιο βελτιώθηκε λόγω </a:t>
            </a:r>
            <a:r>
              <a:rPr lang="el-GR" sz="2000" i="1" dirty="0">
                <a:solidFill>
                  <a:srgbClr val="FF0000"/>
                </a:solidFill>
              </a:rPr>
              <a:t>μείωσης</a:t>
            </a:r>
            <a:r>
              <a:rPr lang="el-GR" sz="2000" i="1" dirty="0">
                <a:solidFill>
                  <a:srgbClr val="0000FF"/>
                </a:solidFill>
              </a:rPr>
              <a:t> εισαγωγών,</a:t>
            </a:r>
          </a:p>
          <a:p>
            <a:r>
              <a:rPr lang="el-GR" sz="2000" i="1" dirty="0">
                <a:solidFill>
                  <a:srgbClr val="0000FF"/>
                </a:solidFill>
              </a:rPr>
              <a:t>Όχι όμως </a:t>
            </a:r>
            <a:r>
              <a:rPr lang="el-GR" sz="2000" i="1" dirty="0">
                <a:solidFill>
                  <a:srgbClr val="FF0000"/>
                </a:solidFill>
              </a:rPr>
              <a:t>αύξηση</a:t>
            </a:r>
            <a:r>
              <a:rPr lang="el-GR" sz="2000" i="1" dirty="0">
                <a:solidFill>
                  <a:srgbClr val="0000FF"/>
                </a:solidFill>
              </a:rPr>
              <a:t> εξαγωγών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703512" y="5445225"/>
            <a:ext cx="3887666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90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sz="2000" i="1" dirty="0">
                <a:solidFill>
                  <a:srgbClr val="0000FF"/>
                </a:solidFill>
              </a:rPr>
              <a:t>3.Οι άνεργοι </a:t>
            </a:r>
            <a:r>
              <a:rPr lang="el-GR" sz="2000" i="1" dirty="0">
                <a:solidFill>
                  <a:srgbClr val="FF0000"/>
                </a:solidFill>
              </a:rPr>
              <a:t>αυξήθηκαν κι άλλο</a:t>
            </a:r>
            <a:r>
              <a:rPr lang="el-GR" sz="2000" i="1" dirty="0">
                <a:solidFill>
                  <a:srgbClr val="FFF90B"/>
                </a:solidFill>
              </a:rPr>
              <a:t>,</a:t>
            </a:r>
            <a:r>
              <a:rPr lang="el-GR" sz="2000" i="1" dirty="0">
                <a:solidFill>
                  <a:srgbClr val="0000FF"/>
                </a:solidFill>
              </a:rPr>
              <a:t> </a:t>
            </a:r>
          </a:p>
          <a:p>
            <a:r>
              <a:rPr lang="el-GR" sz="2000" i="1" dirty="0">
                <a:solidFill>
                  <a:srgbClr val="0000FF"/>
                </a:solidFill>
              </a:rPr>
              <a:t>λόγω υστέρησης προσλήψεων</a:t>
            </a:r>
          </a:p>
          <a:p>
            <a:r>
              <a:rPr lang="el-GR" sz="2000" i="1" dirty="0">
                <a:solidFill>
                  <a:srgbClr val="0000FF"/>
                </a:solidFill>
              </a:rPr>
              <a:t>και ελαστικού ωραρίου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423592" y="102600"/>
            <a:ext cx="75760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30000"/>
              </a:spcBef>
            </a:pP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Στην πραγματική οικονομία, τα προβλήματα ΔΕΝ λύθηκαν ...</a:t>
            </a:r>
          </a:p>
        </p:txBody>
      </p:sp>
      <p:sp>
        <p:nvSpPr>
          <p:cNvPr id="1844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67201C-FBF5-478F-AFBC-7B38B5B40004}" type="slidenum">
              <a:rPr lang="en-GB" b="0" smtClean="0">
                <a:solidFill>
                  <a:schemeClr val="tx2"/>
                </a:solidFill>
              </a:rPr>
              <a:pPr eaLnBrk="1" hangingPunct="1"/>
              <a:t>26</a:t>
            </a:fld>
            <a:endParaRPr lang="en-GB" b="0">
              <a:solidFill>
                <a:schemeClr val="tx2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553211"/>
              </p:ext>
            </p:extLst>
          </p:nvPr>
        </p:nvGraphicFramePr>
        <p:xfrm>
          <a:off x="5139355" y="2774520"/>
          <a:ext cx="5133109" cy="231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1828801" y="3086069"/>
            <a:ext cx="33105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i="1" dirty="0">
                <a:solidFill>
                  <a:srgbClr val="0000FF"/>
                </a:solidFill>
              </a:rPr>
              <a:t>2.Η βιομηχανική παραγωγή έφτασε το επίπεδο 1931 και σε 2 χρόνια </a:t>
            </a:r>
            <a:r>
              <a:rPr lang="el-GR" sz="2000" i="1" u="sng" dirty="0">
                <a:solidFill>
                  <a:srgbClr val="0000FF"/>
                </a:solidFill>
              </a:rPr>
              <a:t>αυξήθηκε</a:t>
            </a:r>
            <a:r>
              <a:rPr lang="el-GR" sz="2000" i="1" dirty="0">
                <a:solidFill>
                  <a:srgbClr val="0000FF"/>
                </a:solidFill>
              </a:rPr>
              <a:t> 20%. Όμως μικρό μερίδιο του ΑΕΠ.</a:t>
            </a:r>
          </a:p>
          <a:p>
            <a:r>
              <a:rPr lang="el-GR" sz="2000" i="1" dirty="0">
                <a:solidFill>
                  <a:srgbClr val="FF0000"/>
                </a:solidFill>
              </a:rPr>
              <a:t>Η  αγροτική έμεινε στάσιμη.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451260"/>
              </p:ext>
            </p:extLst>
          </p:nvPr>
        </p:nvGraphicFramePr>
        <p:xfrm>
          <a:off x="5735959" y="5002983"/>
          <a:ext cx="4536504" cy="1718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7285302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222990" y="3765959"/>
            <a:ext cx="2407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l-GR" sz="600">
                <a:ea typeface="Arial Unicode MS" pitchFamily="34" charset="-128"/>
                <a:cs typeface="Times New Roman" pitchFamily="18" charset="0"/>
              </a:rPr>
              <a:t> </a:t>
            </a:r>
            <a:endParaRPr lang="el-GR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4579" name="Rectangle 21"/>
          <p:cNvSpPr>
            <a:spLocks noChangeArrowheads="1"/>
          </p:cNvSpPr>
          <p:nvPr/>
        </p:nvSpPr>
        <p:spPr bwMode="auto">
          <a:xfrm>
            <a:off x="2639616" y="1124744"/>
            <a:ext cx="7113370" cy="4154984"/>
          </a:xfrm>
          <a:prstGeom prst="rect">
            <a:avLst/>
          </a:prstGeom>
          <a:noFill/>
          <a:ln w="28575">
            <a:solidFill>
              <a:srgbClr val="4A4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2400" u="sng" dirty="0">
                <a:solidFill>
                  <a:srgbClr val="4A40CC"/>
                </a:solidFill>
              </a:rPr>
              <a:t>Επιλογή </a:t>
            </a:r>
            <a:r>
              <a:rPr lang="en-US" sz="2400" u="sng" dirty="0">
                <a:solidFill>
                  <a:srgbClr val="4A40CC"/>
                </a:solidFill>
              </a:rPr>
              <a:t>2:</a:t>
            </a:r>
            <a:r>
              <a:rPr lang="el-GR" sz="2400" u="sng" dirty="0">
                <a:solidFill>
                  <a:srgbClr val="4A40CC"/>
                </a:solidFill>
              </a:rPr>
              <a:t> </a:t>
            </a:r>
            <a:endParaRPr lang="en-US" sz="2400" u="sng" dirty="0">
              <a:solidFill>
                <a:srgbClr val="4A40CC"/>
              </a:solidFill>
            </a:endParaRPr>
          </a:p>
          <a:p>
            <a:endParaRPr lang="en-US" sz="2400" dirty="0">
              <a:solidFill>
                <a:srgbClr val="4A40CC"/>
              </a:solidFill>
            </a:endParaRPr>
          </a:p>
          <a:p>
            <a:r>
              <a:rPr lang="el-GR" sz="2400" dirty="0">
                <a:solidFill>
                  <a:srgbClr val="4A40CC"/>
                </a:solidFill>
              </a:rPr>
              <a:t>Σημαντική διαγραφή δημόσιου χρέους </a:t>
            </a:r>
          </a:p>
          <a:p>
            <a:r>
              <a:rPr lang="el-GR" sz="2400" dirty="0">
                <a:solidFill>
                  <a:srgbClr val="4A40CC"/>
                </a:solidFill>
              </a:rPr>
              <a:t>και επαναφορά στο αρχικό σημείο ισορροπίας.</a:t>
            </a:r>
            <a:endParaRPr lang="en-US" sz="2400" dirty="0">
              <a:solidFill>
                <a:srgbClr val="4A40CC"/>
              </a:solidFill>
            </a:endParaRPr>
          </a:p>
          <a:p>
            <a:r>
              <a:rPr lang="el-GR" sz="2400" b="1" dirty="0">
                <a:solidFill>
                  <a:srgbClr val="C00000"/>
                </a:solidFill>
              </a:rPr>
              <a:t>Απαιτούμενο «κούρεμα»</a:t>
            </a:r>
            <a:r>
              <a:rPr lang="en-US" sz="2400" b="1">
                <a:solidFill>
                  <a:srgbClr val="C00000"/>
                </a:solidFill>
              </a:rPr>
              <a:t>:</a:t>
            </a:r>
            <a:r>
              <a:rPr lang="el-GR" sz="2400" b="1">
                <a:solidFill>
                  <a:srgbClr val="C00000"/>
                </a:solidFill>
              </a:rPr>
              <a:t> περίπου 70%</a:t>
            </a:r>
            <a:r>
              <a:rPr lang="en-US" sz="2400" b="1">
                <a:solidFill>
                  <a:srgbClr val="C00000"/>
                </a:solidFill>
              </a:rPr>
              <a:t> </a:t>
            </a:r>
            <a:endParaRPr lang="el-GR" sz="2400" b="1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4A40CC"/>
              </a:solidFill>
            </a:endParaRPr>
          </a:p>
          <a:p>
            <a:r>
              <a:rPr lang="el-GR" sz="2400" dirty="0">
                <a:solidFill>
                  <a:srgbClr val="C00000"/>
                </a:solidFill>
              </a:rPr>
              <a:t>Εισηγητής: Δ</a:t>
            </a:r>
            <a:r>
              <a:rPr lang="en-US" sz="2400" dirty="0">
                <a:solidFill>
                  <a:srgbClr val="C00000"/>
                </a:solidFill>
              </a:rPr>
              <a:t>. </a:t>
            </a:r>
            <a:r>
              <a:rPr lang="el-GR" sz="2400" dirty="0">
                <a:solidFill>
                  <a:srgbClr val="C00000"/>
                </a:solidFill>
              </a:rPr>
              <a:t>Μάξιμος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l-GR" sz="2400" dirty="0">
                <a:solidFill>
                  <a:srgbClr val="C00000"/>
                </a:solidFill>
              </a:rPr>
              <a:t>Ιαν. 1932</a:t>
            </a:r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4A40CC"/>
              </a:solidFill>
            </a:endParaRPr>
          </a:p>
          <a:p>
            <a:r>
              <a:rPr lang="el-GR" sz="2400" dirty="0">
                <a:solidFill>
                  <a:srgbClr val="4A40CC"/>
                </a:solidFill>
              </a:rPr>
              <a:t>Αρχικά απορρίφθηκε, </a:t>
            </a:r>
          </a:p>
          <a:p>
            <a:r>
              <a:rPr lang="el-GR" sz="2400" dirty="0">
                <a:solidFill>
                  <a:srgbClr val="4A40CC"/>
                </a:solidFill>
              </a:rPr>
              <a:t>αργότερα υιοθετήθηκε από Ελ. Βενιζέλο.</a:t>
            </a:r>
          </a:p>
          <a:p>
            <a:r>
              <a:rPr lang="el-GR" sz="2400" dirty="0">
                <a:solidFill>
                  <a:srgbClr val="4A40CC"/>
                </a:solidFill>
              </a:rPr>
              <a:t>Ήταν όμως αργά και απορρίφθηκε από </a:t>
            </a:r>
            <a:r>
              <a:rPr lang="el-GR" sz="2400" dirty="0" err="1">
                <a:solidFill>
                  <a:srgbClr val="4A40CC"/>
                </a:solidFill>
              </a:rPr>
              <a:t>ΚτΕ</a:t>
            </a:r>
            <a:endParaRPr lang="el-GR" sz="2400" dirty="0">
              <a:solidFill>
                <a:srgbClr val="4A40CC"/>
              </a:solidFill>
            </a:endParaRPr>
          </a:p>
        </p:txBody>
      </p:sp>
      <p:sp>
        <p:nvSpPr>
          <p:cNvPr id="2458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09B4D1F-3AC8-49DD-BF42-2775EAE99DD2}" type="slidenum">
              <a:rPr lang="en-GB" b="0" smtClean="0">
                <a:solidFill>
                  <a:schemeClr val="tx2"/>
                </a:solidFill>
              </a:rPr>
              <a:pPr eaLnBrk="1" hangingPunct="1"/>
              <a:t>27</a:t>
            </a:fld>
            <a:endParaRPr lang="en-GB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5673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222990" y="3765959"/>
            <a:ext cx="2407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l-GR" sz="600">
                <a:ea typeface="Arial Unicode MS" pitchFamily="34" charset="-128"/>
                <a:cs typeface="Times New Roman" pitchFamily="18" charset="0"/>
              </a:rPr>
              <a:t> </a:t>
            </a:r>
            <a:endParaRPr lang="el-GR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983529" y="617624"/>
            <a:ext cx="5776546" cy="3046988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sz="2400" u="sng" dirty="0">
                <a:solidFill>
                  <a:srgbClr val="0000FF"/>
                </a:solidFill>
              </a:rPr>
              <a:t>Επιλογή 3</a:t>
            </a:r>
            <a:r>
              <a:rPr lang="en-US" sz="2400" u="sng" dirty="0">
                <a:solidFill>
                  <a:srgbClr val="0000FF"/>
                </a:solidFill>
              </a:rPr>
              <a:t>:</a:t>
            </a:r>
          </a:p>
          <a:p>
            <a:endParaRPr lang="en-US" sz="2400" u="sng" dirty="0">
              <a:solidFill>
                <a:srgbClr val="0000FF"/>
              </a:solidFill>
            </a:endParaRPr>
          </a:p>
          <a:p>
            <a:r>
              <a:rPr lang="el-GR" sz="2400" b="1" dirty="0">
                <a:solidFill>
                  <a:srgbClr val="0000FF"/>
                </a:solidFill>
              </a:rPr>
              <a:t>Κάνε ό,τι κάνει και η Αγγλία (</a:t>
            </a:r>
            <a:r>
              <a:rPr lang="en-US" sz="2400" b="1" dirty="0">
                <a:solidFill>
                  <a:srgbClr val="0000FF"/>
                </a:solidFill>
              </a:rPr>
              <a:t>Leader)</a:t>
            </a:r>
          </a:p>
          <a:p>
            <a:r>
              <a:rPr lang="el-GR" sz="2400" dirty="0">
                <a:solidFill>
                  <a:srgbClr val="0000FF"/>
                </a:solidFill>
              </a:rPr>
              <a:t>Δηλαδή, ίδια υποτίμηση και μελλοντική επανένταξη στον Μηχανισμό Χρυσού.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l-GR" sz="2400" dirty="0">
                <a:solidFill>
                  <a:srgbClr val="C00000"/>
                </a:solidFill>
              </a:rPr>
              <a:t>Απαιτούμενη υποτίμηση</a:t>
            </a:r>
            <a:r>
              <a:rPr lang="en-US" sz="2400" dirty="0">
                <a:solidFill>
                  <a:srgbClr val="C00000"/>
                </a:solidFill>
              </a:rPr>
              <a:t>:</a:t>
            </a:r>
            <a:r>
              <a:rPr lang="el-GR" sz="2400" dirty="0">
                <a:solidFill>
                  <a:srgbClr val="C00000"/>
                </a:solidFill>
              </a:rPr>
              <a:t> Γύρω στο 35%</a:t>
            </a:r>
          </a:p>
          <a:p>
            <a:endParaRPr lang="en-US" sz="2400" dirty="0">
              <a:solidFill>
                <a:srgbClr val="0000FF"/>
              </a:solidFill>
            </a:endParaRPr>
          </a:p>
          <a:p>
            <a:r>
              <a:rPr lang="el-GR" sz="2400" dirty="0">
                <a:solidFill>
                  <a:srgbClr val="C00000"/>
                </a:solidFill>
              </a:rPr>
              <a:t>Εισηγητές: </a:t>
            </a:r>
            <a:r>
              <a:rPr lang="en-US" sz="2400" dirty="0">
                <a:solidFill>
                  <a:srgbClr val="C00000"/>
                </a:solidFill>
              </a:rPr>
              <a:t>K. </a:t>
            </a:r>
            <a:r>
              <a:rPr lang="el-GR" sz="2400" dirty="0" err="1">
                <a:solidFill>
                  <a:srgbClr val="C00000"/>
                </a:solidFill>
              </a:rPr>
              <a:t>Βαρβαρέσος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l-GR" sz="2400" dirty="0">
                <a:solidFill>
                  <a:srgbClr val="C00000"/>
                </a:solidFill>
              </a:rPr>
              <a:t>Ο.Ε. </a:t>
            </a:r>
            <a:r>
              <a:rPr lang="en-US" sz="2400" dirty="0">
                <a:solidFill>
                  <a:srgbClr val="C00000"/>
                </a:solidFill>
              </a:rPr>
              <a:t>Niemeyer</a:t>
            </a:r>
            <a:endParaRPr lang="el-GR" sz="2400" dirty="0">
              <a:solidFill>
                <a:srgbClr val="C00000"/>
              </a:solidFill>
            </a:endParaRPr>
          </a:p>
        </p:txBody>
      </p:sp>
      <p:sp>
        <p:nvSpPr>
          <p:cNvPr id="2560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B64440C-36AC-42B8-A115-8B2F87AF7D4D}" type="slidenum">
              <a:rPr lang="en-GB" b="0" smtClean="0">
                <a:solidFill>
                  <a:schemeClr val="tx2"/>
                </a:solidFill>
              </a:rPr>
              <a:pPr eaLnBrk="1" hangingPunct="1"/>
              <a:t>28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302478" y="915098"/>
            <a:ext cx="4405613" cy="236988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00FF"/>
                </a:solidFill>
              </a:rPr>
              <a:t>Ιστορική ειρωνεία: </a:t>
            </a:r>
          </a:p>
          <a:p>
            <a:r>
              <a:rPr lang="el-GR" sz="2000" dirty="0"/>
              <a:t>Η Ελλάδα ακολούθησε την στερλίνα όταν ήταν υπερτιμημένη, </a:t>
            </a:r>
          </a:p>
          <a:p>
            <a:r>
              <a:rPr lang="el-GR" sz="2000" dirty="0"/>
              <a:t>αλλά όχι και την </a:t>
            </a:r>
            <a:r>
              <a:rPr lang="el-GR" sz="2400" dirty="0"/>
              <a:t>στιγμή</a:t>
            </a:r>
            <a:r>
              <a:rPr lang="el-GR" sz="2000" dirty="0"/>
              <a:t> που επρόκειτο να διορθωθεί </a:t>
            </a:r>
          </a:p>
          <a:p>
            <a:r>
              <a:rPr lang="el-GR" sz="2000" dirty="0"/>
              <a:t>και έτσι συνέχισε να είναι εκτός θεμελιώδους ισορροπίας.</a:t>
            </a:r>
            <a:endParaRPr lang="en-US" sz="2000" i="1" dirty="0">
              <a:solidFill>
                <a:srgbClr val="C0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83529" y="4482282"/>
            <a:ext cx="9932710" cy="18740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ΕΡΩΤΗΣΗ: Επέλεξε κάποιο κράτος αυτή την πολιτική?</a:t>
            </a:r>
          </a:p>
          <a:p>
            <a:pPr>
              <a:lnSpc>
                <a:spcPct val="120000"/>
              </a:lnSpc>
            </a:pPr>
            <a:r>
              <a:rPr lang="el-G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Καναδάς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Συνδεδεμένος με στερλίνα (μέλος Κοινοπολιτείας)</a:t>
            </a:r>
          </a:p>
          <a:p>
            <a:r>
              <a:rPr lang="en-GB" sz="2000">
                <a:ea typeface="Arial Unicode MS" pitchFamily="34" charset="-128"/>
                <a:cs typeface="Arial Unicode MS" pitchFamily="34" charset="-128"/>
              </a:rPr>
              <a:t> </a:t>
            </a:r>
            <a:endParaRPr lang="el-GR" sz="2000"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20000"/>
              </a:lnSpc>
            </a:pPr>
            <a:r>
              <a:rPr lang="en-GB" sz="2000" b="1">
                <a:ea typeface="Arial Unicode MS" pitchFamily="34" charset="-128"/>
                <a:cs typeface="Arial Unicode MS" pitchFamily="34" charset="-128"/>
              </a:rPr>
              <a:t>Canada, had already introduced </a:t>
            </a:r>
            <a:r>
              <a:rPr lang="en-GB" sz="2000" b="1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capital controls </a:t>
            </a:r>
            <a:r>
              <a:rPr lang="en-GB" sz="2000" b="1">
                <a:ea typeface="Arial Unicode MS" pitchFamily="34" charset="-128"/>
                <a:cs typeface="Arial Unicode MS" pitchFamily="34" charset="-128"/>
              </a:rPr>
              <a:t>so effectively that it was tantamount to a devaluation of the currency. </a:t>
            </a:r>
            <a:r>
              <a:rPr lang="en-GB" sz="2000" b="1" dirty="0">
                <a:ea typeface="Arial Unicode MS" pitchFamily="34" charset="-128"/>
                <a:cs typeface="Arial Unicode MS" pitchFamily="34" charset="-128"/>
              </a:rPr>
              <a:t>But, this happened </a:t>
            </a:r>
            <a:r>
              <a:rPr lang="en-GB" sz="2000" b="1" u="sng" dirty="0">
                <a:ea typeface="Arial Unicode MS" pitchFamily="34" charset="-128"/>
                <a:cs typeface="Arial Unicode MS" pitchFamily="34" charset="-128"/>
              </a:rPr>
              <a:t>without moving to a floating </a:t>
            </a:r>
            <a:r>
              <a:rPr lang="en-GB" sz="2000" b="1" dirty="0">
                <a:ea typeface="Arial Unicode MS" pitchFamily="34" charset="-128"/>
                <a:cs typeface="Arial Unicode MS" pitchFamily="34" charset="-128"/>
              </a:rPr>
              <a:t>regime</a:t>
            </a:r>
            <a:endParaRPr lang="el-GR" sz="2000" b="1"/>
          </a:p>
          <a:p>
            <a:endParaRPr lang="el-GR" sz="2000" b="1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55812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25162" y="117477"/>
            <a:ext cx="8229600" cy="72072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l-G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Κρίσιμα κενά</a:t>
            </a:r>
            <a:endParaRPr lang="el-GR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93130" y="1035966"/>
            <a:ext cx="9417377" cy="532038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AutoNum type="arabicPeriod"/>
            </a:pPr>
            <a:r>
              <a:rPr lang="el-GR" sz="2400" b="1" dirty="0"/>
              <a:t>Ισχνή εσωτερική αγορά και αδύναμες εξαγωγές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000" b="1" i="1" dirty="0">
                <a:solidFill>
                  <a:srgbClr val="C00000"/>
                </a:solidFill>
              </a:rPr>
              <a:t>Παρά την ανάπτυξη, ελάχιστα συγκριτικά πλεονεκτήματα και εξαγώγιμα προϊόντα</a:t>
            </a:r>
            <a:r>
              <a:rPr lang="en-US" sz="2000" b="1" i="1" dirty="0">
                <a:solidFill>
                  <a:srgbClr val="0000FF"/>
                </a:solidFill>
              </a:rPr>
              <a:t>	</a:t>
            </a:r>
            <a:endParaRPr lang="el-GR" sz="2000" b="1" i="1" dirty="0">
              <a:solidFill>
                <a:srgbClr val="0000FF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l-GR" sz="2000" b="1" i="1" dirty="0"/>
              <a:t>	</a:t>
            </a:r>
            <a:endParaRPr lang="el-GR" sz="2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l-GR" sz="2400" b="1" dirty="0"/>
              <a:t>2. Ολική έκλειψη ρευστότητας: </a:t>
            </a:r>
            <a:r>
              <a:rPr lang="el-GR" sz="2000" b="1" i="1" dirty="0">
                <a:solidFill>
                  <a:srgbClr val="C00000"/>
                </a:solidFill>
              </a:rPr>
              <a:t>Απώλεια συναλλαγματικών διαθεσίμων, μαζική φυγή κεφαλαίων και αδυναμία διεθνούς δανεισμού</a:t>
            </a:r>
          </a:p>
          <a:p>
            <a:pPr eaLnBrk="1" hangingPunct="1"/>
            <a:endParaRPr lang="el-GR" sz="2000" b="1" i="1" dirty="0"/>
          </a:p>
          <a:p>
            <a:pPr marL="0" indent="0">
              <a:buNone/>
            </a:pPr>
            <a:r>
              <a:rPr lang="el-GR" sz="2400" b="1" dirty="0"/>
              <a:t>3. Η οξεία δημοσιονομική λιτότητα 1931-32: </a:t>
            </a:r>
            <a:r>
              <a:rPr lang="el-GR" sz="2000" b="1" i="1" dirty="0">
                <a:solidFill>
                  <a:srgbClr val="C00000"/>
                </a:solidFill>
              </a:rPr>
              <a:t>Δεν απέτρεψε την κατάρρευση, ενώ διέρρηξε την κοινωνική συνοχή</a:t>
            </a:r>
          </a:p>
          <a:p>
            <a:pPr marL="0" indent="0">
              <a:buNone/>
            </a:pPr>
            <a:endParaRPr lang="el-GR" sz="2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cs typeface="Times New Roman" panose="02020603050405020304" pitchFamily="18" charset="0"/>
              </a:rPr>
              <a:t>4. </a:t>
            </a:r>
            <a:r>
              <a:rPr lang="en-US" sz="2400" b="1">
                <a:cs typeface="Times New Roman" panose="02020603050405020304" pitchFamily="18" charset="0"/>
              </a:rPr>
              <a:t>Bad timing </a:t>
            </a:r>
            <a:r>
              <a:rPr lang="el-GR" sz="2400" b="1">
                <a:cs typeface="Times New Roman" panose="02020603050405020304" pitchFamily="18" charset="0"/>
              </a:rPr>
              <a:t>εισόδου-εξόδου: </a:t>
            </a:r>
            <a:r>
              <a:rPr lang="el-GR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Η </a:t>
            </a:r>
            <a:r>
              <a:rPr lang="el-GR" sz="2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Ελλάδα </a:t>
            </a:r>
            <a:r>
              <a:rPr lang="el-GR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ήταν από </a:t>
            </a:r>
            <a:r>
              <a:rPr lang="el-GR" sz="2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τις τελευταίες χώρες </a:t>
            </a:r>
            <a:r>
              <a:rPr lang="el-GR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που εντάχθηκε στον Κανόνα,</a:t>
            </a:r>
            <a:r>
              <a:rPr lang="en-US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αλλά και μια </a:t>
            </a:r>
            <a:r>
              <a:rPr lang="el-GR" sz="2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από τις τελευταίες </a:t>
            </a:r>
            <a:r>
              <a:rPr lang="el-GR" sz="2000" b="1" i="1">
                <a:solidFill>
                  <a:srgbClr val="C00000"/>
                </a:solidFill>
                <a:cs typeface="Times New Roman" panose="02020603050405020304" pitchFamily="18" charset="0"/>
              </a:rPr>
              <a:t>χώρες που τον εγκατέλειψε</a:t>
            </a:r>
          </a:p>
          <a:p>
            <a:pPr marL="0" indent="0">
              <a:buNone/>
            </a:pPr>
            <a:endParaRPr lang="el-GR" sz="20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b="1" dirty="0">
                <a:cs typeface="Times New Roman" panose="02020603050405020304" pitchFamily="18" charset="0"/>
              </a:rPr>
              <a:t>5. Η έλλειψη διεθνούς συντονισμού και βοήθειας </a:t>
            </a:r>
            <a:r>
              <a:rPr lang="el-GR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και η </a:t>
            </a:r>
            <a:r>
              <a:rPr lang="el-GR" sz="2000" b="1" u="sng" dirty="0">
                <a:solidFill>
                  <a:srgbClr val="C00000"/>
                </a:solidFill>
                <a:cs typeface="Times New Roman" panose="02020603050405020304" pitchFamily="18" charset="0"/>
              </a:rPr>
              <a:t>μονομερής</a:t>
            </a:r>
            <a:r>
              <a:rPr lang="el-GR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πρόσδεση στην βρετανική πολιτική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E277-7BFD-4F2B-9D19-C8B886C04C1A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5011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Ι. Το όραμα (γιατί τα έκανε;)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639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l-G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Γεωπολιτικός ηγεμονικός ρόλος της Ελλάδος</a:t>
            </a:r>
          </a:p>
          <a:p>
            <a:pPr marL="0" indent="0">
              <a:buNone/>
            </a:pPr>
            <a:r>
              <a:rPr lang="el-GR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Αυτό απαιτούσε μια </a:t>
            </a:r>
            <a:r>
              <a:rPr lang="el-G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ισχυρή και δυναμική Ελλάδα </a:t>
            </a:r>
            <a:r>
              <a:rPr lang="el-GR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(α) Ειρηνευτική συμφωνία με Τουρκία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(β) Διαπραγμάτευση χρεών προς άλλες χώρες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(γ) Ανασυγκρότηση της χώρας (Οικονομία, Πρόσφυγες, Άμυνα)</a:t>
            </a:r>
          </a:p>
          <a:p>
            <a:pPr marL="0" indent="0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(δ)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Επανασύνδεση με το διεθνές σύστημα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854437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903297" y="1278037"/>
            <a:ext cx="820814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endParaRPr lang="el-GR" sz="2400" dirty="0"/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el-GR" sz="2400" dirty="0"/>
              <a:t> Τέσσερις εκλογικές αναμετρήσεις (1932, 1933, 1935, 1936)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el-GR" sz="2400" dirty="0"/>
              <a:t> Ένα εκλογικό μποϋκοτάζ από το ΚΦ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el-GR" sz="2400" dirty="0"/>
              <a:t> Μία απόπειρα δολοφονίας του Ελ. Βενιζέλου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el-GR" sz="2400" dirty="0"/>
              <a:t> Πολιτειακό Δημοψήφισμα: </a:t>
            </a:r>
            <a:r>
              <a:rPr lang="el-GR" sz="2400" dirty="0">
                <a:solidFill>
                  <a:srgbClr val="C00000"/>
                </a:solidFill>
              </a:rPr>
              <a:t>πρωτοφανής νοθεία </a:t>
            </a:r>
            <a:r>
              <a:rPr lang="el-GR" sz="2400" dirty="0">
                <a:sym typeface="Wingdings" panose="05000000000000000000" pitchFamily="2" charset="2"/>
              </a:rPr>
              <a:t> Βασιλεία </a:t>
            </a:r>
            <a:endParaRPr lang="el-GR" sz="2400" dirty="0"/>
          </a:p>
          <a:p>
            <a:pPr algn="just"/>
            <a:endParaRPr lang="el-GR" sz="2400" dirty="0"/>
          </a:p>
          <a:p>
            <a:pPr algn="just">
              <a:buFontTx/>
              <a:buChar char="•"/>
            </a:pPr>
            <a:r>
              <a:rPr lang="el-GR" sz="2400" dirty="0"/>
              <a:t> Τέσσερα στρατιωτικά κινήματα</a:t>
            </a:r>
            <a:endParaRPr lang="el-GR" sz="2400" i="1" dirty="0"/>
          </a:p>
          <a:p>
            <a:pPr algn="just"/>
            <a:r>
              <a:rPr lang="el-GR" sz="2400" i="1" dirty="0"/>
              <a:t>   </a:t>
            </a:r>
            <a:r>
              <a:rPr lang="el-GR" sz="2400" dirty="0">
                <a:solidFill>
                  <a:srgbClr val="C00000"/>
                </a:solidFill>
              </a:rPr>
              <a:t>	1933, 1935: 	Κόμμα Φιλελευθέρων </a:t>
            </a:r>
            <a:r>
              <a:rPr lang="el-GR" sz="2400" dirty="0">
                <a:solidFill>
                  <a:srgbClr val="C00000"/>
                </a:solidFill>
                <a:sym typeface="Wingdings" pitchFamily="2" charset="2"/>
              </a:rPr>
              <a:t> </a:t>
            </a:r>
            <a:r>
              <a:rPr lang="el-GR" sz="2400" b="1" dirty="0">
                <a:solidFill>
                  <a:srgbClr val="C00000"/>
                </a:solidFill>
                <a:sym typeface="Wingdings" pitchFamily="2" charset="2"/>
              </a:rPr>
              <a:t>εκτέλεση των 3</a:t>
            </a:r>
            <a:endParaRPr lang="el-GR" sz="2400" b="1" dirty="0">
              <a:solidFill>
                <a:srgbClr val="C00000"/>
              </a:solidFill>
            </a:endParaRPr>
          </a:p>
          <a:p>
            <a:pPr algn="just"/>
            <a:r>
              <a:rPr lang="el-GR" sz="2400" dirty="0">
                <a:solidFill>
                  <a:srgbClr val="C00000"/>
                </a:solidFill>
              </a:rPr>
              <a:t>    	1935: 		Βασιλικοί (Κονδύλης)</a:t>
            </a:r>
          </a:p>
          <a:p>
            <a:pPr algn="just"/>
            <a:r>
              <a:rPr lang="el-GR" sz="2400" dirty="0">
                <a:solidFill>
                  <a:srgbClr val="C00000"/>
                </a:solidFill>
              </a:rPr>
              <a:t>	</a:t>
            </a:r>
            <a:r>
              <a:rPr lang="el-GR" sz="2400" b="1" dirty="0">
                <a:solidFill>
                  <a:srgbClr val="C00000"/>
                </a:solidFill>
              </a:rPr>
              <a:t>1936: 		Δικτατορία 4</a:t>
            </a:r>
            <a:r>
              <a:rPr lang="el-GR" sz="2400" b="1" baseline="30000" dirty="0">
                <a:solidFill>
                  <a:srgbClr val="C00000"/>
                </a:solidFill>
              </a:rPr>
              <a:t>ης</a:t>
            </a:r>
            <a:r>
              <a:rPr lang="el-GR" sz="2400" b="1" dirty="0">
                <a:solidFill>
                  <a:srgbClr val="C00000"/>
                </a:solidFill>
              </a:rPr>
              <a:t> Αυγούστου</a:t>
            </a:r>
          </a:p>
          <a:p>
            <a:pPr algn="just"/>
            <a:endParaRPr lang="el-GR" sz="2400" dirty="0">
              <a:solidFill>
                <a:srgbClr val="C0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138072" y="466308"/>
            <a:ext cx="82603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 sz="2400" b="1" u="sng" dirty="0"/>
              <a:t>Το πολιτικό σύστημα διαλύθηκε</a:t>
            </a:r>
            <a:r>
              <a:rPr lang="el-GR" sz="2400" b="1" dirty="0"/>
              <a:t> </a:t>
            </a:r>
            <a:r>
              <a:rPr lang="el-GR" sz="2400" b="1" dirty="0">
                <a:sym typeface="Wingdings" panose="05000000000000000000" pitchFamily="2" charset="2"/>
              </a:rPr>
              <a:t> </a:t>
            </a:r>
            <a:r>
              <a:rPr lang="el-GR" sz="2400" b="1" i="1" dirty="0"/>
              <a:t> </a:t>
            </a:r>
            <a:r>
              <a:rPr lang="el-GR" sz="2400" b="1" i="1" dirty="0">
                <a:solidFill>
                  <a:srgbClr val="C00000"/>
                </a:solidFill>
              </a:rPr>
              <a:t>Μέσα σε  </a:t>
            </a:r>
            <a:r>
              <a:rPr lang="el-GR" sz="2800" b="1" i="1" dirty="0">
                <a:solidFill>
                  <a:srgbClr val="C00000"/>
                </a:solidFill>
              </a:rPr>
              <a:t>4 </a:t>
            </a:r>
            <a:r>
              <a:rPr lang="el-GR" sz="2400" b="1" i="1" dirty="0">
                <a:solidFill>
                  <a:srgbClr val="C00000"/>
                </a:solidFill>
              </a:rPr>
              <a:t> χρόνια:</a:t>
            </a:r>
            <a:r>
              <a:rPr lang="el-GR" sz="24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253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E2BBB31-F828-4490-BA41-CC0A38FFC8AD}" type="slidenum">
              <a:rPr lang="en-GB" b="0" smtClean="0">
                <a:solidFill>
                  <a:schemeClr val="tx2"/>
                </a:solidFill>
              </a:rPr>
              <a:pPr eaLnBrk="1" hangingPunct="1"/>
              <a:t>30</a:t>
            </a:fld>
            <a:endParaRPr lang="en-GB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53256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97928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 ήταν τελικά η περίοδος 1928-32 του Ελ. Βενιζέλου 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466" y="1571376"/>
            <a:ext cx="5468186" cy="50858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Μία «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χρονοκάψουλα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του Μεσοπολέμου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66" y="2440906"/>
            <a:ext cx="5157787" cy="3684588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l-GR" dirty="0"/>
              <a:t>Δημιουργήθηκε από την ανάγκη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(i) </a:t>
            </a:r>
            <a:r>
              <a:rPr lang="el-GR" dirty="0"/>
              <a:t>μιας ισχυρής Ελλάδας, έπειτα από πολλές καταστροφές &amp; ταπεινώσεις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(ii) </a:t>
            </a:r>
            <a:r>
              <a:rPr lang="el-GR" dirty="0"/>
              <a:t>μιας πιο δίκαιης κοινωνίας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(iii)</a:t>
            </a:r>
            <a:r>
              <a:rPr lang="el-GR" dirty="0"/>
              <a:t> μιας σύγχρονης οικονομίας με θεσμούς, υποδομές &amp; παραγωγή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7847" y="1539291"/>
            <a:ext cx="5715001" cy="572753"/>
          </a:xfrm>
        </p:spPr>
        <p:txBody>
          <a:bodyPr anchor="ctr"/>
          <a:lstStyle/>
          <a:p>
            <a:r>
              <a:rPr lang="el-GR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 θα βρούμε όταν την ανοίξουμε σήμερα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1305" y="2440906"/>
            <a:ext cx="6120063" cy="3684588"/>
          </a:xfrm>
          <a:ln>
            <a:solidFill>
              <a:srgbClr val="0000FF"/>
            </a:solidFill>
          </a:ln>
        </p:spPr>
        <p:txBody>
          <a:bodyPr>
            <a:normAutofit/>
          </a:bodyPr>
          <a:lstStyle/>
          <a:p>
            <a:r>
              <a:rPr lang="el-GR" dirty="0">
                <a:solidFill>
                  <a:srgbClr val="0000FF"/>
                </a:solidFill>
              </a:rPr>
              <a:t> Την ανάγκη για ομαλότητα και συναίνεση στα μεγάλα εθνικά θέματα</a:t>
            </a:r>
          </a:p>
          <a:p>
            <a:r>
              <a:rPr lang="el-GR" dirty="0">
                <a:solidFill>
                  <a:srgbClr val="0000FF"/>
                </a:solidFill>
              </a:rPr>
              <a:t> Την διαρκή προσπάθεια για βελτίωση της εκπαίδευσης &amp; τη συμμετοχή όλων</a:t>
            </a:r>
          </a:p>
          <a:p>
            <a:r>
              <a:rPr lang="el-GR" dirty="0">
                <a:solidFill>
                  <a:srgbClr val="0000FF"/>
                </a:solidFill>
              </a:rPr>
              <a:t> Σύγχρονες υποδομές, παραγωγή &amp; βελτίωση επιπέδου ζωής</a:t>
            </a:r>
          </a:p>
          <a:p>
            <a:r>
              <a:rPr lang="el-GR" dirty="0">
                <a:solidFill>
                  <a:srgbClr val="0000FF"/>
                </a:solidFill>
              </a:rPr>
              <a:t>Κοινό νόμισμα χωρίς πειραματισμούς</a:t>
            </a:r>
          </a:p>
          <a:p>
            <a:r>
              <a:rPr lang="el-GR" b="1" dirty="0">
                <a:solidFill>
                  <a:srgbClr val="0000FF"/>
                </a:solidFill>
              </a:rPr>
              <a:t>Κοινή Ευρωπαϊκή πορεία </a:t>
            </a:r>
          </a:p>
        </p:txBody>
      </p:sp>
    </p:spTree>
    <p:extLst>
      <p:ext uri="{BB962C8B-B14F-4D97-AF65-F5344CB8AC3E}">
        <p14:creationId xmlns:p14="http://schemas.microsoft.com/office/powerpoint/2010/main" val="1371653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56084" y="1530552"/>
            <a:ext cx="8954144" cy="412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Τράπεζα Ελλάδος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1978,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πρώτα πενήντα χρόνια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Αθήνα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30000"/>
              </a:spcBef>
              <a:defRPr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Τράπεζα Ελλάδος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2021,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Πτυχές της αποκατάστασης των προσφύγων στην Ελλάδα, 1922-1930, Εισαγωγή: Λένα Α.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Κορμά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Σειρά: ΤΕΚΜΗΡΙΑ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30000"/>
              </a:spcBef>
              <a:defRPr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M., 2002,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Οικονομική κρίση στην Ελλάδα του Μεσοπολέμου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MIET. </a:t>
            </a:r>
          </a:p>
          <a:p>
            <a:pPr>
              <a:spcBef>
                <a:spcPct val="30000"/>
              </a:spcBef>
              <a:defRPr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Christodoulakis N., 2013, “Currency crisis and collapse in interwar Greece: Predicament or policy failure?”, 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Review of Economic History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(3)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30000"/>
              </a:spcBef>
              <a:defRPr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Κακριδής Α. &amp;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Ριζάς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Σ., 2021.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κρίση του 1929: Οικονομικές, πολιτικές και θεσμικές όψεις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Έκδοση Τράπεζα Ελλάδος. Σε αυτό, μεταξύ άλλων, βλέπε άρθρο Ν. Χριστοδουλάκη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«Οικονομική κρίση και πολιτική κατάρρευση στην Ελλάδα του Μεσοπολέμου»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30000"/>
              </a:spcBef>
              <a:defRPr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Παπαδάκης Ν. 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Παπαδής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 2017,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«Ελευθέριος Βενιζέλος: Ο άνθρωπος, ο ηγέτης»,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Βιογραφία, ΕΣΤΙΑ, Αθήνα.</a:t>
            </a:r>
          </a:p>
          <a:p>
            <a:pPr>
              <a:spcBef>
                <a:spcPct val="30000"/>
              </a:spcBef>
              <a:defRPr/>
            </a:pPr>
            <a:r>
              <a:rPr lang="el-GR" dirty="0"/>
              <a:t>Γρηγόρη </a:t>
            </a:r>
            <a:r>
              <a:rPr lang="el-GR" dirty="0" err="1"/>
              <a:t>Δαφνή</a:t>
            </a:r>
            <a:r>
              <a:rPr lang="el-GR" dirty="0"/>
              <a:t>: </a:t>
            </a:r>
            <a:r>
              <a:rPr lang="el-GR" i="1" dirty="0"/>
              <a:t>«Η Ελλάς μεταξύ Δύο Πολέμων»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981200" y="651749"/>
            <a:ext cx="27043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3A722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el-GR" sz="2400" b="1" dirty="0"/>
              <a:t>Πηγές</a:t>
            </a:r>
            <a:r>
              <a:rPr lang="en-US" sz="2400" b="1" dirty="0"/>
              <a:t> &amp; </a:t>
            </a:r>
            <a:r>
              <a:rPr lang="el-GR" sz="2400" b="1" dirty="0"/>
              <a:t>αναφορές</a:t>
            </a:r>
            <a:r>
              <a:rPr lang="en-US" sz="2400" b="1" dirty="0"/>
              <a:t>:</a:t>
            </a:r>
          </a:p>
        </p:txBody>
      </p:sp>
      <p:sp>
        <p:nvSpPr>
          <p:cNvPr id="614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9A83A65-237C-40EF-942E-8D3CD3051679}" type="slidenum">
              <a:rPr lang="en-GB" b="0" smtClean="0">
                <a:solidFill>
                  <a:schemeClr val="tx2"/>
                </a:solidFill>
              </a:rPr>
              <a:pPr eaLnBrk="1" hangingPunct="1"/>
              <a:t>32</a:t>
            </a:fld>
            <a:endParaRPr lang="en-GB" b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9800" y="5848519"/>
            <a:ext cx="7984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solidFill>
                  <a:srgbClr val="FFFFFF"/>
                </a:solidFill>
                <a:latin typeface="PFCatalog-Regular"/>
              </a:rPr>
              <a:t>ΑΠΟ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405003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6546" y="339351"/>
            <a:ext cx="4500272" cy="639762"/>
          </a:xfrm>
        </p:spPr>
        <p:txBody>
          <a:bodyPr anchor="ctr">
            <a:noAutofit/>
          </a:bodyPr>
          <a:lstStyle/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ΔΕΚΑΕΤΙΑ 1920-30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ΔΙΕΘΝΗΣ/ΕΥΡΩΠΑΪΚΗ ΣΥΓΚΥΡΙΑ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760" y="1280958"/>
            <a:ext cx="5338618" cy="525795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τον Α΄ ΠΠ:                   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Δημόσια Χρέη &amp; υπερπληθωρισμός </a:t>
            </a:r>
          </a:p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1922: Διάσκεψη Γένοβας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Κανόνας Συναλλάγματος-Χρυσού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1923: Κρίση &amp; χρεοκοπία Γερμανίας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Εισβολή Γαλλίας στο Ρουρ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1929: Κραχ στο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NYSE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Κατάρρευση τραπεζών ΗΠΑ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Διεθνής ύφεση </a:t>
            </a:r>
          </a:p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1931-36: Έξοδος από τον Κανόνα ΣΧ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26356" y="339351"/>
            <a:ext cx="4041775" cy="639762"/>
          </a:xfrm>
          <a:solidFill>
            <a:srgbClr val="0000FF"/>
          </a:solidFill>
        </p:spPr>
        <p:txBody>
          <a:bodyPr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ΕΛΛΗΝΙΚΗ ΣΥΓΚΥΡΙΑ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6838" y="1285135"/>
            <a:ext cx="5837380" cy="525377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1920: Διπλασιασμός Ελλάδος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1922:Μικρασιατική καταστροφή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1923: Συνθήκη Λωζάννης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1923-1927: Προσφυγικό,              	εκτελέσεις, πραξικοπήματα.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Υπερπληθωρισμός, ελλείμματα,    	ραγδαία υποτίμηση Δραχμής</a:t>
            </a:r>
          </a:p>
          <a:p>
            <a:pPr marL="0" indent="0">
              <a:buNone/>
            </a:pPr>
            <a:endParaRPr lang="el-GR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1928: Νέα κυβέρνηση Ελ. Βενιζέλου.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Πρόγραμμα ανοικοδόμησης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Μάιος 1928: Ένταξη στον Κανόνα</a:t>
            </a:r>
          </a:p>
          <a:p>
            <a:r>
              <a:rPr lang="el-G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Κρίση 1932: Έξοδος από τον Κανόνα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E277-7BFD-4F2B-9D19-C8B886C04C1A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070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Σταθεροποίηση εξωτερικών παραγόντων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54969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πιστωτές 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1929, η Ελλάδα έγινε ο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κύριος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δικαιούχος των ανατολικών πολεμικών επανορθώσεων από τις ηττημένες χώρες του Α΄ Παγκοσμίου Πολέμου (Γερμανία, Αυστρία κ.λπ.) και μάλιστα σε ποσοστό 75%.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Παράλληλα, ανέτρεψε την συμφωνία που είχε συναφθεί από την Οικουμενική Κυβέρνηση και επέτυχε νέα ευνοϊκή ρύθμιση του χρέους προς Γαλλία. 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255" y="1567441"/>
            <a:ext cx="5772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altLang="el-GR" sz="2400" b="1" u="sng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Τουρκία: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altLang="el-GR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Ελληνοτουρκικό Σύμφωνο Φιλίας υπογράφηκε στις 30 Οκτωβρίου 1930 στην Άγκυρα, επιλύοντας τις εκκρεμότητες της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Συνθήκης της Λωζάννης και την </a:t>
            </a:r>
            <a:r>
              <a:rPr lang="el-GR" altLang="el-GR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οριστική διευθέτηση των περιουσιών των ανταλλαξίμων πληθυσμών.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altLang="el-GR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l-GR" altLang="el-GR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Οδήγησε στο Βαλκανικό Σύμφωνο 1934</a:t>
            </a:r>
          </a:p>
        </p:txBody>
      </p:sp>
    </p:spTree>
    <p:extLst>
      <p:ext uri="{BB962C8B-B14F-4D97-AF65-F5344CB8AC3E}">
        <p14:creationId xmlns:p14="http://schemas.microsoft.com/office/powerpoint/2010/main" val="1042656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 της οικονομικής πολιτικής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400" y="169068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Ανασυγκρότηση της παραγωγής                              	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Αγροτική παραγωγή, Βιομηχανία, Μεταφορές, κλπ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Αποκατάσταση προσφύγων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Κοινωνική αναβάθμιση 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	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Εργαζόμενοι, Εκπαίδευση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Σύγχρονοι θεσμοί                                                       	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Δημόσια Οικονομικά, Τράπεζα Ελλάδος, κλπ</a:t>
            </a:r>
          </a:p>
        </p:txBody>
      </p:sp>
    </p:spTree>
    <p:extLst>
      <p:ext uri="{BB962C8B-B14F-4D97-AF65-F5344CB8AC3E}">
        <p14:creationId xmlns:p14="http://schemas.microsoft.com/office/powerpoint/2010/main" val="411723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9801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</a:t>
            </a: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Ανασυγκρότηση της παραγωγής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63" y="1291389"/>
            <a:ext cx="11594431" cy="522972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Αγροτική παραγωγή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Ίδρυση ΑΤΕ, ρύθμιση χρεών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Ίδρυση των Οργανισμών Καπνού, Βάμβακος,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αποξήρανση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Κωπαίδας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Ίδρυση αγροτικών συνεταιρισμών. Θεσμός των λαϊκών αγορών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Διανεμήθηκαν </a:t>
            </a:r>
            <a:r>
              <a:rPr lang="el-GR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εκατ. στρέμματα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ακτήμονες &amp; πρόσφυγες.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lnSpc>
                <a:spcPct val="110000"/>
              </a:lnSpc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Ανάπτυξη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Ενυπόθηκη πίστη  Ίδρυση Κτηματικής Τράπεζας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Βιομηχανία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Νέοι κλάδοι: πχ. Ταπητουργία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Συγχωνεύσεις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ΑΓΕΤ &amp; Όλυμπος, Πειραϊκή &amp; Πατραϊκή, κα.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Εξηλεκτρισμός: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Δίκτυα και εργοστάσια παραγωγής</a:t>
            </a:r>
          </a:p>
        </p:txBody>
      </p:sp>
    </p:spTree>
    <p:extLst>
      <p:ext uri="{BB962C8B-B14F-4D97-AF65-F5344CB8AC3E}">
        <p14:creationId xmlns:p14="http://schemas.microsoft.com/office/powerpoint/2010/main" val="2944726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9801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Βασικοί άξονες:  </a:t>
            </a: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Μεταφορές &amp; Υποδομές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496" y="1114926"/>
            <a:ext cx="11237494" cy="506128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2.000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χλμ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νέοι δρόμοι (πολλοί με άσφαλτο)</a:t>
            </a:r>
          </a:p>
          <a:p>
            <a:pPr>
              <a:lnSpc>
                <a:spcPct val="11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Αεροπορικές γραμμές </a:t>
            </a:r>
          </a:p>
          <a:p>
            <a:pPr>
              <a:lnSpc>
                <a:spcPct val="11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Αναβάθμιση στο Λιμάνι Πειραιά (ΟΛΠ)</a:t>
            </a:r>
          </a:p>
          <a:p>
            <a:pPr>
              <a:lnSpc>
                <a:spcPct val="11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Τηλεπικοινωνίες (ίδρυση ΑΕΤΕ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ΟΤΕ)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Ύδρευση (κτίζεται το Φράγμα Μαραθώνα)</a:t>
            </a:r>
          </a:p>
          <a:p>
            <a:pPr>
              <a:lnSpc>
                <a:spcPct val="11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Τουρισμός:</a:t>
            </a:r>
            <a:r>
              <a:rPr lang="el-GR" sz="3200" dirty="0"/>
              <a:t> </a:t>
            </a:r>
            <a:r>
              <a:rPr lang="el-G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«η βιομηχανία των ξένων»</a:t>
            </a:r>
            <a:r>
              <a:rPr lang="el-G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ίδρυση ΕΟΤ</a:t>
            </a:r>
          </a:p>
        </p:txBody>
      </p:sp>
    </p:spTree>
    <p:extLst>
      <p:ext uri="{BB962C8B-B14F-4D97-AF65-F5344CB8AC3E}">
        <p14:creationId xmlns:p14="http://schemas.microsoft.com/office/powerpoint/2010/main" val="8263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974" y="326450"/>
            <a:ext cx="10515600" cy="918243"/>
          </a:xfrm>
        </p:spPr>
        <p:txBody>
          <a:bodyPr>
            <a:normAutofit/>
          </a:bodyPr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ΙΙ. Αποκατάσταση προσφύγων &amp; οικονομία: </a:t>
            </a:r>
            <a:r>
              <a:rPr lang="el-GR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αμφίδρομη σχέση</a:t>
            </a:r>
          </a:p>
        </p:txBody>
      </p:sp>
      <p:sp>
        <p:nvSpPr>
          <p:cNvPr id="7" name="Oval Callout 6"/>
          <p:cNvSpPr/>
          <p:nvPr/>
        </p:nvSpPr>
        <p:spPr>
          <a:xfrm rot="15474899">
            <a:off x="1349261" y="1458355"/>
            <a:ext cx="1104673" cy="2201922"/>
          </a:xfrm>
          <a:prstGeom prst="wedgeEllipseCallout">
            <a:avLst>
              <a:gd name="adj1" fmla="val -25731"/>
              <a:gd name="adj2" fmla="val 80818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1227721" y="2304862"/>
            <a:ext cx="1354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400" b="1" dirty="0"/>
              <a:t>Διάσωση</a:t>
            </a:r>
          </a:p>
        </p:txBody>
      </p:sp>
      <p:sp>
        <p:nvSpPr>
          <p:cNvPr id="9" name="Rectangle 8"/>
          <p:cNvSpPr/>
          <p:nvPr/>
        </p:nvSpPr>
        <p:spPr>
          <a:xfrm>
            <a:off x="3782538" y="1982443"/>
            <a:ext cx="2554093" cy="192377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3775586" y="2193809"/>
            <a:ext cx="256775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000" b="1" dirty="0"/>
              <a:t>Επιβίωση/επισιτισμός</a:t>
            </a:r>
          </a:p>
          <a:p>
            <a:pPr algn="ctr"/>
            <a:endParaRPr lang="el-GR" sz="2000" b="1" dirty="0"/>
          </a:p>
          <a:p>
            <a:pPr algn="ctr"/>
            <a:r>
              <a:rPr lang="el-GR" sz="2000" b="1" dirty="0"/>
              <a:t>Αποκατάσταση</a:t>
            </a:r>
          </a:p>
          <a:p>
            <a:pPr algn="ctr"/>
            <a:endParaRPr lang="el-GR" sz="2000" b="1" dirty="0"/>
          </a:p>
          <a:p>
            <a:pPr algn="ctr"/>
            <a:r>
              <a:rPr lang="el-GR" sz="2000" b="1" dirty="0"/>
              <a:t>Ενσωμάτωση</a:t>
            </a:r>
          </a:p>
          <a:p>
            <a:pPr algn="ctr"/>
            <a:endParaRPr lang="el-GR" sz="2000" b="1" dirty="0"/>
          </a:p>
        </p:txBody>
      </p:sp>
      <p:sp>
        <p:nvSpPr>
          <p:cNvPr id="11" name="Rectangular Callout 10"/>
          <p:cNvSpPr/>
          <p:nvPr/>
        </p:nvSpPr>
        <p:spPr>
          <a:xfrm rot="5400000">
            <a:off x="7746327" y="1275356"/>
            <a:ext cx="770021" cy="1367590"/>
          </a:xfrm>
          <a:prstGeom prst="wedgeRectCallout">
            <a:avLst>
              <a:gd name="adj1" fmla="val 15569"/>
              <a:gd name="adj2" fmla="val -142561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Rectangular Callout 11"/>
          <p:cNvSpPr/>
          <p:nvPr/>
        </p:nvSpPr>
        <p:spPr>
          <a:xfrm rot="5400000">
            <a:off x="7775550" y="2164133"/>
            <a:ext cx="770021" cy="1363579"/>
          </a:xfrm>
          <a:prstGeom prst="wedgeRectCallout">
            <a:avLst>
              <a:gd name="adj1" fmla="val 2652"/>
              <a:gd name="adj2" fmla="val -116700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ectangular Callout 12"/>
          <p:cNvSpPr/>
          <p:nvPr/>
        </p:nvSpPr>
        <p:spPr>
          <a:xfrm rot="16200000">
            <a:off x="7787277" y="4022226"/>
            <a:ext cx="770021" cy="1387033"/>
          </a:xfrm>
          <a:prstGeom prst="wedgeRectCallout">
            <a:avLst>
              <a:gd name="adj1" fmla="val 61500"/>
              <a:gd name="adj2" fmla="val 147937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7514647" y="1635986"/>
            <a:ext cx="12116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Αγροτική </a:t>
            </a:r>
          </a:p>
          <a:p>
            <a:pPr algn="ctr"/>
            <a:r>
              <a:rPr lang="el-GR" b="1" dirty="0"/>
              <a:t>παραγωγή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25728" y="2553379"/>
            <a:ext cx="15098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Βιομηχανική  </a:t>
            </a:r>
          </a:p>
          <a:p>
            <a:pPr algn="ctr"/>
            <a:r>
              <a:rPr lang="el-GR" b="1" dirty="0"/>
              <a:t>παραγωγή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18943" y="4415941"/>
            <a:ext cx="1345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Εκπαίδευση</a:t>
            </a:r>
          </a:p>
          <a:p>
            <a:pPr algn="ctr"/>
            <a:r>
              <a:rPr lang="el-GR" b="1" dirty="0"/>
              <a:t>πολιτισμός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65370" y="3554045"/>
            <a:ext cx="133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Κατασκευές</a:t>
            </a:r>
          </a:p>
        </p:txBody>
      </p:sp>
      <p:sp>
        <p:nvSpPr>
          <p:cNvPr id="18" name="Rectangular Callout 17"/>
          <p:cNvSpPr/>
          <p:nvPr/>
        </p:nvSpPr>
        <p:spPr>
          <a:xfrm rot="5400000">
            <a:off x="7744322" y="3107282"/>
            <a:ext cx="770021" cy="1363579"/>
          </a:xfrm>
          <a:prstGeom prst="wedgeRectCallout">
            <a:avLst>
              <a:gd name="adj1" fmla="val 1621"/>
              <a:gd name="adj2" fmla="val -129908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Oval 19"/>
          <p:cNvSpPr/>
          <p:nvPr/>
        </p:nvSpPr>
        <p:spPr>
          <a:xfrm>
            <a:off x="9821762" y="1809627"/>
            <a:ext cx="1828801" cy="2494548"/>
          </a:xfrm>
          <a:prstGeom prst="ellipse">
            <a:avLst/>
          </a:prstGeom>
          <a:solidFill>
            <a:schemeClr val="bg1"/>
          </a:solidFill>
          <a:ln w="539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Rectangle 20"/>
          <p:cNvSpPr/>
          <p:nvPr/>
        </p:nvSpPr>
        <p:spPr>
          <a:xfrm>
            <a:off x="10007992" y="2702958"/>
            <a:ext cx="15205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000" b="1" dirty="0">
                <a:solidFill>
                  <a:srgbClr val="0000FF"/>
                </a:solidFill>
              </a:rPr>
              <a:t>ΝΕΑ</a:t>
            </a:r>
          </a:p>
          <a:p>
            <a:pPr algn="ctr"/>
            <a:r>
              <a:rPr lang="el-GR" sz="2000" b="1" dirty="0">
                <a:solidFill>
                  <a:srgbClr val="0000FF"/>
                </a:solidFill>
              </a:rPr>
              <a:t>ΟΙΚΟΝΟΜΙΑ</a:t>
            </a:r>
          </a:p>
        </p:txBody>
      </p:sp>
      <p:cxnSp>
        <p:nvCxnSpPr>
          <p:cNvPr id="23" name="Straight Arrow Connector 22"/>
          <p:cNvCxnSpPr>
            <a:endCxn id="16" idx="1"/>
          </p:cNvCxnSpPr>
          <p:nvPr/>
        </p:nvCxnSpPr>
        <p:spPr>
          <a:xfrm>
            <a:off x="6343341" y="2845922"/>
            <a:ext cx="1175602" cy="1893185"/>
          </a:xfrm>
          <a:prstGeom prst="straightConnector1">
            <a:avLst/>
          </a:prstGeom>
          <a:ln w="6032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372250" y="2855176"/>
            <a:ext cx="1138502" cy="25901"/>
          </a:xfrm>
          <a:prstGeom prst="straightConnector1">
            <a:avLst/>
          </a:prstGeom>
          <a:ln w="6032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8" idx="2"/>
          </p:cNvCxnSpPr>
          <p:nvPr/>
        </p:nvCxnSpPr>
        <p:spPr>
          <a:xfrm>
            <a:off x="6401026" y="2907604"/>
            <a:ext cx="1046517" cy="881468"/>
          </a:xfrm>
          <a:prstGeom prst="straightConnector1">
            <a:avLst/>
          </a:prstGeom>
          <a:ln w="6032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350293" y="1995875"/>
            <a:ext cx="1160459" cy="850047"/>
          </a:xfrm>
          <a:prstGeom prst="straightConnector1">
            <a:avLst/>
          </a:prstGeom>
          <a:ln w="698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rved Left Arrow 2"/>
          <p:cNvSpPr/>
          <p:nvPr/>
        </p:nvSpPr>
        <p:spPr>
          <a:xfrm rot="5400000">
            <a:off x="6627609" y="2036115"/>
            <a:ext cx="2089092" cy="6582435"/>
          </a:xfrm>
          <a:prstGeom prst="curvedLeftArrow">
            <a:avLst>
              <a:gd name="adj1" fmla="val 16571"/>
              <a:gd name="adj2" fmla="val 50000"/>
              <a:gd name="adj3" fmla="val 12663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75" y="3311198"/>
            <a:ext cx="2726462" cy="30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89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2347</Words>
  <Application>Microsoft Office PowerPoint</Application>
  <PresentationFormat>Ευρεία οθόνη</PresentationFormat>
  <Paragraphs>350</Paragraphs>
  <Slides>32</Slides>
  <Notes>9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42" baseType="lpstr">
      <vt:lpstr>Arial</vt:lpstr>
      <vt:lpstr>Arial Unicode MS</vt:lpstr>
      <vt:lpstr>Calibri</vt:lpstr>
      <vt:lpstr>Calibri Light</vt:lpstr>
      <vt:lpstr>MinionPro-Subh</vt:lpstr>
      <vt:lpstr>PFCatalog-Regular</vt:lpstr>
      <vt:lpstr>Times New Roman</vt:lpstr>
      <vt:lpstr>Wingdings</vt:lpstr>
      <vt:lpstr>Office Theme</vt:lpstr>
      <vt:lpstr>Chart</vt:lpstr>
      <vt:lpstr>Η  ΟΙΚΟΝΟΜΙΚΗ  ΠΟΛΙΤΙΚΗ  ΤΟΥ ΕΛΕΥΘΕΡΙΟΥ ΒΕΝΙΖΕΛΟΥ  1928-1932</vt:lpstr>
      <vt:lpstr>Ι. Το όραμα (γιατί τα έκανε;) ΙΙ. Βασικοί άξονες της οικονομικής πολιτικής ΙΙΙ. Αποτελέσματα ΙV. Διδάγματα για την σύγχρονη εποχή</vt:lpstr>
      <vt:lpstr>Ι. Το όραμα (γιατί τα έκανε;)</vt:lpstr>
      <vt:lpstr>Παρουσίαση του PowerPoint</vt:lpstr>
      <vt:lpstr>Σταθεροποίηση εξωτερικών παραγόντων</vt:lpstr>
      <vt:lpstr>ΙΙ. Βασικοί άξονες της οικονομικής πολιτικής</vt:lpstr>
      <vt:lpstr>ΙΙ. Βασικοί άξονες: Ανασυγκρότηση της παραγωγής</vt:lpstr>
      <vt:lpstr>ΙΙ. Βασικοί άξονες:  Μεταφορές &amp; Υποδομές</vt:lpstr>
      <vt:lpstr>ΙΙ. Αποκατάσταση προσφύγων &amp; οικονομία: Μια αμφίδρομη σχέση</vt:lpstr>
      <vt:lpstr>Παρουσίαση του PowerPoint</vt:lpstr>
      <vt:lpstr>Η μεγαλύτερη πρόκληση μέχρι τότε (και χωρίς ίδιους πόρους)</vt:lpstr>
      <vt:lpstr>Παραδείγματα:</vt:lpstr>
      <vt:lpstr>Παρουσίαση του PowerPoint</vt:lpstr>
      <vt:lpstr>ΙΙ. Βασικοί άξονες: Εκπαίδευση/πολιτισμός</vt:lpstr>
      <vt:lpstr>ΙΙ. Βασικοί άξονες: Κοινωνική αναβάθμιση</vt:lpstr>
      <vt:lpstr>Σύγχρονοι θεσμοί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Κρίσιμα κενά</vt:lpstr>
      <vt:lpstr>Παρουσίαση του PowerPoint</vt:lpstr>
      <vt:lpstr>Τι ήταν τελικά η περίοδος 1928-32 του Ελ. Βενιζέλου ;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ΟΙΚΟΝΟΜΙΚΗ ΠΟΛΙΤΙΚΗ ΤΟΥ ΕΛΕΥΘΕΡΙΟΥ ΒΕΝΙΖΕΛΟΥ 1928-1932</dc:title>
  <dc:creator>Dell</dc:creator>
  <cp:lastModifiedBy>Nestor Courakis</cp:lastModifiedBy>
  <cp:revision>117</cp:revision>
  <dcterms:created xsi:type="dcterms:W3CDTF">2026-04-01T06:30:50Z</dcterms:created>
  <dcterms:modified xsi:type="dcterms:W3CDTF">2026-07-17T11:39:03Z</dcterms:modified>
</cp:coreProperties>
</file>